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57" r:id="rId3"/>
    <p:sldId id="256" r:id="rId4"/>
    <p:sldId id="259" r:id="rId5"/>
    <p:sldId id="260" r:id="rId6"/>
    <p:sldId id="261" r:id="rId7"/>
    <p:sldId id="262" r:id="rId8"/>
    <p:sldId id="264" r:id="rId9"/>
    <p:sldId id="270" r:id="rId10"/>
    <p:sldId id="271" r:id="rId11"/>
    <p:sldId id="273" r:id="rId12"/>
    <p:sldId id="268" r:id="rId13"/>
    <p:sldId id="272" r:id="rId14"/>
    <p:sldId id="276" r:id="rId15"/>
    <p:sldId id="275" r:id="rId16"/>
    <p:sldId id="277" r:id="rId17"/>
    <p:sldId id="278"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D4C"/>
    <a:srgbClr val="1F89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36"/>
    <p:restoredTop sz="94635"/>
  </p:normalViewPr>
  <p:slideViewPr>
    <p:cSldViewPr snapToGrid="0" snapToObjects="1">
      <p:cViewPr varScale="1">
        <p:scale>
          <a:sx n="110" d="100"/>
          <a:sy n="110" d="100"/>
        </p:scale>
        <p:origin x="2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5DEA-9919-AC43-8934-458BBA89E10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45D11F6-B03B-B342-B36F-0D4E9B6FD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5B4ED3E-3621-0A4F-8927-6C7835BE3FC0}"/>
              </a:ext>
            </a:extLst>
          </p:cNvPr>
          <p:cNvSpPr>
            <a:spLocks noGrp="1"/>
          </p:cNvSpPr>
          <p:nvPr>
            <p:ph type="dt" sz="half" idx="10"/>
          </p:nvPr>
        </p:nvSpPr>
        <p:spPr/>
        <p:txBody>
          <a:bodyPr/>
          <a:lstStyle/>
          <a:p>
            <a:fld id="{17D0530D-7706-4B49-B72A-C880975FC024}" type="datetimeFigureOut">
              <a:rPr lang="en-US" smtClean="0"/>
              <a:t>2/9/21</a:t>
            </a:fld>
            <a:endParaRPr lang="en-US"/>
          </a:p>
        </p:txBody>
      </p:sp>
      <p:sp>
        <p:nvSpPr>
          <p:cNvPr id="5" name="Footer Placeholder 4">
            <a:extLst>
              <a:ext uri="{FF2B5EF4-FFF2-40B4-BE49-F238E27FC236}">
                <a16:creationId xmlns:a16="http://schemas.microsoft.com/office/drawing/2014/main" id="{94E9FAD5-E809-5247-A14C-277A90C13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EA400-63D2-7440-B150-C0BAA2B80029}"/>
              </a:ext>
            </a:extLst>
          </p:cNvPr>
          <p:cNvSpPr>
            <a:spLocks noGrp="1"/>
          </p:cNvSpPr>
          <p:nvPr>
            <p:ph type="sldNum" sz="quarter" idx="12"/>
          </p:nvPr>
        </p:nvSpPr>
        <p:spPr/>
        <p:txBody>
          <a:bodyPr/>
          <a:lstStyle/>
          <a:p>
            <a:fld id="{C97A12D3-7754-E444-B86D-EE8B41A2C73D}" type="slidenum">
              <a:rPr lang="en-US" smtClean="0"/>
              <a:t>‹#›</a:t>
            </a:fld>
            <a:endParaRPr lang="en-US"/>
          </a:p>
        </p:txBody>
      </p:sp>
    </p:spTree>
    <p:extLst>
      <p:ext uri="{BB962C8B-B14F-4D97-AF65-F5344CB8AC3E}">
        <p14:creationId xmlns:p14="http://schemas.microsoft.com/office/powerpoint/2010/main" val="187390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44EF-DC46-C34B-A4CE-B473BF13AAF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921FB6-26D9-F849-AF12-E1A5541D86C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29FB6E-E60D-7C41-97D2-3DB847A327D3}"/>
              </a:ext>
            </a:extLst>
          </p:cNvPr>
          <p:cNvSpPr>
            <a:spLocks noGrp="1"/>
          </p:cNvSpPr>
          <p:nvPr>
            <p:ph type="dt" sz="half" idx="10"/>
          </p:nvPr>
        </p:nvSpPr>
        <p:spPr/>
        <p:txBody>
          <a:bodyPr/>
          <a:lstStyle/>
          <a:p>
            <a:fld id="{17D0530D-7706-4B49-B72A-C880975FC024}" type="datetimeFigureOut">
              <a:rPr lang="en-US" smtClean="0"/>
              <a:t>2/9/21</a:t>
            </a:fld>
            <a:endParaRPr lang="en-US"/>
          </a:p>
        </p:txBody>
      </p:sp>
      <p:sp>
        <p:nvSpPr>
          <p:cNvPr id="5" name="Footer Placeholder 4">
            <a:extLst>
              <a:ext uri="{FF2B5EF4-FFF2-40B4-BE49-F238E27FC236}">
                <a16:creationId xmlns:a16="http://schemas.microsoft.com/office/drawing/2014/main" id="{B7503F95-647C-0F47-9116-D3360B866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520FC-0B4C-B74F-B896-F7CF674393FA}"/>
              </a:ext>
            </a:extLst>
          </p:cNvPr>
          <p:cNvSpPr>
            <a:spLocks noGrp="1"/>
          </p:cNvSpPr>
          <p:nvPr>
            <p:ph type="sldNum" sz="quarter" idx="12"/>
          </p:nvPr>
        </p:nvSpPr>
        <p:spPr/>
        <p:txBody>
          <a:bodyPr/>
          <a:lstStyle/>
          <a:p>
            <a:fld id="{C97A12D3-7754-E444-B86D-EE8B41A2C73D}" type="slidenum">
              <a:rPr lang="en-US" smtClean="0"/>
              <a:t>‹#›</a:t>
            </a:fld>
            <a:endParaRPr lang="en-US"/>
          </a:p>
        </p:txBody>
      </p:sp>
    </p:spTree>
    <p:extLst>
      <p:ext uri="{BB962C8B-B14F-4D97-AF65-F5344CB8AC3E}">
        <p14:creationId xmlns:p14="http://schemas.microsoft.com/office/powerpoint/2010/main" val="57431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4F202-1C7A-B24E-8704-BBC34EF0D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ACC622-FA4E-B345-BD0B-08FE61B621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127B83-84A9-4D4B-AF5B-90CBE04FF6C7}"/>
              </a:ext>
            </a:extLst>
          </p:cNvPr>
          <p:cNvSpPr>
            <a:spLocks noGrp="1"/>
          </p:cNvSpPr>
          <p:nvPr>
            <p:ph type="dt" sz="half" idx="10"/>
          </p:nvPr>
        </p:nvSpPr>
        <p:spPr/>
        <p:txBody>
          <a:bodyPr/>
          <a:lstStyle/>
          <a:p>
            <a:fld id="{17D0530D-7706-4B49-B72A-C880975FC024}" type="datetimeFigureOut">
              <a:rPr lang="en-US" smtClean="0"/>
              <a:t>2/9/21</a:t>
            </a:fld>
            <a:endParaRPr lang="en-US"/>
          </a:p>
        </p:txBody>
      </p:sp>
      <p:sp>
        <p:nvSpPr>
          <p:cNvPr id="5" name="Footer Placeholder 4">
            <a:extLst>
              <a:ext uri="{FF2B5EF4-FFF2-40B4-BE49-F238E27FC236}">
                <a16:creationId xmlns:a16="http://schemas.microsoft.com/office/drawing/2014/main" id="{B2E535C0-A129-1B49-8348-5A947D3F3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BEF4A-B462-FA4E-8617-C4C00114F8B6}"/>
              </a:ext>
            </a:extLst>
          </p:cNvPr>
          <p:cNvSpPr>
            <a:spLocks noGrp="1"/>
          </p:cNvSpPr>
          <p:nvPr>
            <p:ph type="sldNum" sz="quarter" idx="12"/>
          </p:nvPr>
        </p:nvSpPr>
        <p:spPr/>
        <p:txBody>
          <a:bodyPr/>
          <a:lstStyle/>
          <a:p>
            <a:fld id="{C97A12D3-7754-E444-B86D-EE8B41A2C73D}" type="slidenum">
              <a:rPr lang="en-US" smtClean="0"/>
              <a:t>‹#›</a:t>
            </a:fld>
            <a:endParaRPr lang="en-US"/>
          </a:p>
        </p:txBody>
      </p:sp>
    </p:spTree>
    <p:extLst>
      <p:ext uri="{BB962C8B-B14F-4D97-AF65-F5344CB8AC3E}">
        <p14:creationId xmlns:p14="http://schemas.microsoft.com/office/powerpoint/2010/main" val="259242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72DF-A687-C84A-8DDB-6EC5566C77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0DE945-7278-9847-81EC-EF1D3DF8AD1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C883F2-5295-FF46-9260-A5A9B50BC3DA}"/>
              </a:ext>
            </a:extLst>
          </p:cNvPr>
          <p:cNvSpPr>
            <a:spLocks noGrp="1"/>
          </p:cNvSpPr>
          <p:nvPr>
            <p:ph type="dt" sz="half" idx="10"/>
          </p:nvPr>
        </p:nvSpPr>
        <p:spPr/>
        <p:txBody>
          <a:bodyPr/>
          <a:lstStyle/>
          <a:p>
            <a:fld id="{17D0530D-7706-4B49-B72A-C880975FC024}" type="datetimeFigureOut">
              <a:rPr lang="en-US" smtClean="0"/>
              <a:t>2/9/21</a:t>
            </a:fld>
            <a:endParaRPr lang="en-US"/>
          </a:p>
        </p:txBody>
      </p:sp>
      <p:sp>
        <p:nvSpPr>
          <p:cNvPr id="5" name="Footer Placeholder 4">
            <a:extLst>
              <a:ext uri="{FF2B5EF4-FFF2-40B4-BE49-F238E27FC236}">
                <a16:creationId xmlns:a16="http://schemas.microsoft.com/office/drawing/2014/main" id="{5346E600-A61D-7148-8631-000CF420A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08B31-ABAE-884B-B4B1-F94E22A4CE51}"/>
              </a:ext>
            </a:extLst>
          </p:cNvPr>
          <p:cNvSpPr>
            <a:spLocks noGrp="1"/>
          </p:cNvSpPr>
          <p:nvPr>
            <p:ph type="sldNum" sz="quarter" idx="12"/>
          </p:nvPr>
        </p:nvSpPr>
        <p:spPr/>
        <p:txBody>
          <a:bodyPr/>
          <a:lstStyle/>
          <a:p>
            <a:fld id="{C97A12D3-7754-E444-B86D-EE8B41A2C73D}" type="slidenum">
              <a:rPr lang="en-US" smtClean="0"/>
              <a:t>‹#›</a:t>
            </a:fld>
            <a:endParaRPr lang="en-US"/>
          </a:p>
        </p:txBody>
      </p:sp>
    </p:spTree>
    <p:extLst>
      <p:ext uri="{BB962C8B-B14F-4D97-AF65-F5344CB8AC3E}">
        <p14:creationId xmlns:p14="http://schemas.microsoft.com/office/powerpoint/2010/main" val="224514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248B-234F-7B42-9014-5BF1B09EF16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CB135BF-E930-794D-BA5D-3A33EC9D6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BACCED2-B4E4-4347-AD43-48CD426247D2}"/>
              </a:ext>
            </a:extLst>
          </p:cNvPr>
          <p:cNvSpPr>
            <a:spLocks noGrp="1"/>
          </p:cNvSpPr>
          <p:nvPr>
            <p:ph type="dt" sz="half" idx="10"/>
          </p:nvPr>
        </p:nvSpPr>
        <p:spPr/>
        <p:txBody>
          <a:bodyPr/>
          <a:lstStyle/>
          <a:p>
            <a:fld id="{17D0530D-7706-4B49-B72A-C880975FC024}" type="datetimeFigureOut">
              <a:rPr lang="en-US" smtClean="0"/>
              <a:t>2/9/21</a:t>
            </a:fld>
            <a:endParaRPr lang="en-US"/>
          </a:p>
        </p:txBody>
      </p:sp>
      <p:sp>
        <p:nvSpPr>
          <p:cNvPr id="5" name="Footer Placeholder 4">
            <a:extLst>
              <a:ext uri="{FF2B5EF4-FFF2-40B4-BE49-F238E27FC236}">
                <a16:creationId xmlns:a16="http://schemas.microsoft.com/office/drawing/2014/main" id="{549C8A76-4516-5A43-A324-74A19684C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8998E-A8FD-A642-88D3-3EC0E6F344F5}"/>
              </a:ext>
            </a:extLst>
          </p:cNvPr>
          <p:cNvSpPr>
            <a:spLocks noGrp="1"/>
          </p:cNvSpPr>
          <p:nvPr>
            <p:ph type="sldNum" sz="quarter" idx="12"/>
          </p:nvPr>
        </p:nvSpPr>
        <p:spPr/>
        <p:txBody>
          <a:bodyPr/>
          <a:lstStyle/>
          <a:p>
            <a:fld id="{C97A12D3-7754-E444-B86D-EE8B41A2C73D}" type="slidenum">
              <a:rPr lang="en-US" smtClean="0"/>
              <a:t>‹#›</a:t>
            </a:fld>
            <a:endParaRPr lang="en-US"/>
          </a:p>
        </p:txBody>
      </p:sp>
    </p:spTree>
    <p:extLst>
      <p:ext uri="{BB962C8B-B14F-4D97-AF65-F5344CB8AC3E}">
        <p14:creationId xmlns:p14="http://schemas.microsoft.com/office/powerpoint/2010/main" val="296634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5F81-40C7-534D-B2E4-364E44FA97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3A5C012-DE0C-D24B-B45B-E9DE5D59F75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5D874F4-E7A4-9C41-AD90-95AA7610AFD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7620B9E-0BC6-B34B-BC23-A8F2DA85E1DA}"/>
              </a:ext>
            </a:extLst>
          </p:cNvPr>
          <p:cNvSpPr>
            <a:spLocks noGrp="1"/>
          </p:cNvSpPr>
          <p:nvPr>
            <p:ph type="dt" sz="half" idx="10"/>
          </p:nvPr>
        </p:nvSpPr>
        <p:spPr/>
        <p:txBody>
          <a:bodyPr/>
          <a:lstStyle/>
          <a:p>
            <a:fld id="{17D0530D-7706-4B49-B72A-C880975FC024}" type="datetimeFigureOut">
              <a:rPr lang="en-US" smtClean="0"/>
              <a:t>2/9/21</a:t>
            </a:fld>
            <a:endParaRPr lang="en-US"/>
          </a:p>
        </p:txBody>
      </p:sp>
      <p:sp>
        <p:nvSpPr>
          <p:cNvPr id="6" name="Footer Placeholder 5">
            <a:extLst>
              <a:ext uri="{FF2B5EF4-FFF2-40B4-BE49-F238E27FC236}">
                <a16:creationId xmlns:a16="http://schemas.microsoft.com/office/drawing/2014/main" id="{6BBBE915-E1C8-AC43-BA4B-C6A51BDD2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4FD0D3-CC37-2E4D-9499-0B963B8142AB}"/>
              </a:ext>
            </a:extLst>
          </p:cNvPr>
          <p:cNvSpPr>
            <a:spLocks noGrp="1"/>
          </p:cNvSpPr>
          <p:nvPr>
            <p:ph type="sldNum" sz="quarter" idx="12"/>
          </p:nvPr>
        </p:nvSpPr>
        <p:spPr/>
        <p:txBody>
          <a:bodyPr/>
          <a:lstStyle/>
          <a:p>
            <a:fld id="{C97A12D3-7754-E444-B86D-EE8B41A2C73D}" type="slidenum">
              <a:rPr lang="en-US" smtClean="0"/>
              <a:t>‹#›</a:t>
            </a:fld>
            <a:endParaRPr lang="en-US"/>
          </a:p>
        </p:txBody>
      </p:sp>
    </p:spTree>
    <p:extLst>
      <p:ext uri="{BB962C8B-B14F-4D97-AF65-F5344CB8AC3E}">
        <p14:creationId xmlns:p14="http://schemas.microsoft.com/office/powerpoint/2010/main" val="347586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F216-7F9A-2D47-B22B-40FF7970A37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6599737-E779-C946-A53E-B1B1AF948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23BA2A6-5E37-F548-BD1A-34659850B19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1C5BC1B-8327-D646-93A9-C6C003348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56A1AE-BD88-AB43-91AA-D6333F88B6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EDBC40-4B68-0347-BD1C-0EFAEC6EE396}"/>
              </a:ext>
            </a:extLst>
          </p:cNvPr>
          <p:cNvSpPr>
            <a:spLocks noGrp="1"/>
          </p:cNvSpPr>
          <p:nvPr>
            <p:ph type="dt" sz="half" idx="10"/>
          </p:nvPr>
        </p:nvSpPr>
        <p:spPr/>
        <p:txBody>
          <a:bodyPr/>
          <a:lstStyle/>
          <a:p>
            <a:fld id="{17D0530D-7706-4B49-B72A-C880975FC024}" type="datetimeFigureOut">
              <a:rPr lang="en-US" smtClean="0"/>
              <a:t>2/9/21</a:t>
            </a:fld>
            <a:endParaRPr lang="en-US"/>
          </a:p>
        </p:txBody>
      </p:sp>
      <p:sp>
        <p:nvSpPr>
          <p:cNvPr id="8" name="Footer Placeholder 7">
            <a:extLst>
              <a:ext uri="{FF2B5EF4-FFF2-40B4-BE49-F238E27FC236}">
                <a16:creationId xmlns:a16="http://schemas.microsoft.com/office/drawing/2014/main" id="{7886012F-7275-2F47-9F2D-BB1DACA386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2D5290-F83F-9145-B895-BDCBC4DDFD9A}"/>
              </a:ext>
            </a:extLst>
          </p:cNvPr>
          <p:cNvSpPr>
            <a:spLocks noGrp="1"/>
          </p:cNvSpPr>
          <p:nvPr>
            <p:ph type="sldNum" sz="quarter" idx="12"/>
          </p:nvPr>
        </p:nvSpPr>
        <p:spPr/>
        <p:txBody>
          <a:bodyPr/>
          <a:lstStyle/>
          <a:p>
            <a:fld id="{C97A12D3-7754-E444-B86D-EE8B41A2C73D}" type="slidenum">
              <a:rPr lang="en-US" smtClean="0"/>
              <a:t>‹#›</a:t>
            </a:fld>
            <a:endParaRPr lang="en-US"/>
          </a:p>
        </p:txBody>
      </p:sp>
    </p:spTree>
    <p:extLst>
      <p:ext uri="{BB962C8B-B14F-4D97-AF65-F5344CB8AC3E}">
        <p14:creationId xmlns:p14="http://schemas.microsoft.com/office/powerpoint/2010/main" val="334736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E7C7-8675-9C46-9D2A-564815B97A0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1E8CC7F-6031-1542-BD40-4968DC6B9D2B}"/>
              </a:ext>
            </a:extLst>
          </p:cNvPr>
          <p:cNvSpPr>
            <a:spLocks noGrp="1"/>
          </p:cNvSpPr>
          <p:nvPr>
            <p:ph type="dt" sz="half" idx="10"/>
          </p:nvPr>
        </p:nvSpPr>
        <p:spPr/>
        <p:txBody>
          <a:bodyPr/>
          <a:lstStyle/>
          <a:p>
            <a:fld id="{17D0530D-7706-4B49-B72A-C880975FC024}" type="datetimeFigureOut">
              <a:rPr lang="en-US" smtClean="0"/>
              <a:t>2/9/21</a:t>
            </a:fld>
            <a:endParaRPr lang="en-US"/>
          </a:p>
        </p:txBody>
      </p:sp>
      <p:sp>
        <p:nvSpPr>
          <p:cNvPr id="4" name="Footer Placeholder 3">
            <a:extLst>
              <a:ext uri="{FF2B5EF4-FFF2-40B4-BE49-F238E27FC236}">
                <a16:creationId xmlns:a16="http://schemas.microsoft.com/office/drawing/2014/main" id="{57E07BFD-67F9-2546-B7F9-902EE83785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FB67CF-E54C-A94C-8B7B-9D1A98453E96}"/>
              </a:ext>
            </a:extLst>
          </p:cNvPr>
          <p:cNvSpPr>
            <a:spLocks noGrp="1"/>
          </p:cNvSpPr>
          <p:nvPr>
            <p:ph type="sldNum" sz="quarter" idx="12"/>
          </p:nvPr>
        </p:nvSpPr>
        <p:spPr/>
        <p:txBody>
          <a:bodyPr/>
          <a:lstStyle/>
          <a:p>
            <a:fld id="{C97A12D3-7754-E444-B86D-EE8B41A2C73D}" type="slidenum">
              <a:rPr lang="en-US" smtClean="0"/>
              <a:t>‹#›</a:t>
            </a:fld>
            <a:endParaRPr lang="en-US"/>
          </a:p>
        </p:txBody>
      </p:sp>
    </p:spTree>
    <p:extLst>
      <p:ext uri="{BB962C8B-B14F-4D97-AF65-F5344CB8AC3E}">
        <p14:creationId xmlns:p14="http://schemas.microsoft.com/office/powerpoint/2010/main" val="57988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094DE-F650-BA49-B7C0-E9BC90D554EE}"/>
              </a:ext>
            </a:extLst>
          </p:cNvPr>
          <p:cNvSpPr>
            <a:spLocks noGrp="1"/>
          </p:cNvSpPr>
          <p:nvPr>
            <p:ph type="dt" sz="half" idx="10"/>
          </p:nvPr>
        </p:nvSpPr>
        <p:spPr/>
        <p:txBody>
          <a:bodyPr/>
          <a:lstStyle/>
          <a:p>
            <a:fld id="{17D0530D-7706-4B49-B72A-C880975FC024}" type="datetimeFigureOut">
              <a:rPr lang="en-US" smtClean="0"/>
              <a:t>2/9/21</a:t>
            </a:fld>
            <a:endParaRPr lang="en-US"/>
          </a:p>
        </p:txBody>
      </p:sp>
      <p:sp>
        <p:nvSpPr>
          <p:cNvPr id="3" name="Footer Placeholder 2">
            <a:extLst>
              <a:ext uri="{FF2B5EF4-FFF2-40B4-BE49-F238E27FC236}">
                <a16:creationId xmlns:a16="http://schemas.microsoft.com/office/drawing/2014/main" id="{22DEC58C-4613-4C40-B7C9-EEB3B2E8C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330982-0D4C-D248-82C0-42912C45D0AE}"/>
              </a:ext>
            </a:extLst>
          </p:cNvPr>
          <p:cNvSpPr>
            <a:spLocks noGrp="1"/>
          </p:cNvSpPr>
          <p:nvPr>
            <p:ph type="sldNum" sz="quarter" idx="12"/>
          </p:nvPr>
        </p:nvSpPr>
        <p:spPr/>
        <p:txBody>
          <a:bodyPr/>
          <a:lstStyle/>
          <a:p>
            <a:fld id="{C97A12D3-7754-E444-B86D-EE8B41A2C73D}" type="slidenum">
              <a:rPr lang="en-US" smtClean="0"/>
              <a:t>‹#›</a:t>
            </a:fld>
            <a:endParaRPr lang="en-US"/>
          </a:p>
        </p:txBody>
      </p:sp>
    </p:spTree>
    <p:extLst>
      <p:ext uri="{BB962C8B-B14F-4D97-AF65-F5344CB8AC3E}">
        <p14:creationId xmlns:p14="http://schemas.microsoft.com/office/powerpoint/2010/main" val="56672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2D98-99F9-654A-BE8A-0A034E07A5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3B461D-48E4-DC4D-85C8-EE7BDBA64D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FC79BB7-B54F-B249-979C-6C5A76A8E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BD8593-FD00-E640-97D7-0442DC26BDC9}"/>
              </a:ext>
            </a:extLst>
          </p:cNvPr>
          <p:cNvSpPr>
            <a:spLocks noGrp="1"/>
          </p:cNvSpPr>
          <p:nvPr>
            <p:ph type="dt" sz="half" idx="10"/>
          </p:nvPr>
        </p:nvSpPr>
        <p:spPr/>
        <p:txBody>
          <a:bodyPr/>
          <a:lstStyle/>
          <a:p>
            <a:fld id="{17D0530D-7706-4B49-B72A-C880975FC024}" type="datetimeFigureOut">
              <a:rPr lang="en-US" smtClean="0"/>
              <a:t>2/9/21</a:t>
            </a:fld>
            <a:endParaRPr lang="en-US"/>
          </a:p>
        </p:txBody>
      </p:sp>
      <p:sp>
        <p:nvSpPr>
          <p:cNvPr id="6" name="Footer Placeholder 5">
            <a:extLst>
              <a:ext uri="{FF2B5EF4-FFF2-40B4-BE49-F238E27FC236}">
                <a16:creationId xmlns:a16="http://schemas.microsoft.com/office/drawing/2014/main" id="{A28EB363-E143-4946-BBA1-5346F2A0F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3ADB4-D191-9941-A576-0CA6F55363F0}"/>
              </a:ext>
            </a:extLst>
          </p:cNvPr>
          <p:cNvSpPr>
            <a:spLocks noGrp="1"/>
          </p:cNvSpPr>
          <p:nvPr>
            <p:ph type="sldNum" sz="quarter" idx="12"/>
          </p:nvPr>
        </p:nvSpPr>
        <p:spPr/>
        <p:txBody>
          <a:bodyPr/>
          <a:lstStyle/>
          <a:p>
            <a:fld id="{C97A12D3-7754-E444-B86D-EE8B41A2C73D}" type="slidenum">
              <a:rPr lang="en-US" smtClean="0"/>
              <a:t>‹#›</a:t>
            </a:fld>
            <a:endParaRPr lang="en-US"/>
          </a:p>
        </p:txBody>
      </p:sp>
    </p:spTree>
    <p:extLst>
      <p:ext uri="{BB962C8B-B14F-4D97-AF65-F5344CB8AC3E}">
        <p14:creationId xmlns:p14="http://schemas.microsoft.com/office/powerpoint/2010/main" val="98899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2DFD-583D-A74B-8ACC-DA83D7CFBD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B33320B-4AC6-6144-B7E2-8B4893B7E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5071FF-74FF-6C4C-9D2A-47BBF200A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63FAC20-86A8-404D-AE53-13230A62BB1E}"/>
              </a:ext>
            </a:extLst>
          </p:cNvPr>
          <p:cNvSpPr>
            <a:spLocks noGrp="1"/>
          </p:cNvSpPr>
          <p:nvPr>
            <p:ph type="dt" sz="half" idx="10"/>
          </p:nvPr>
        </p:nvSpPr>
        <p:spPr/>
        <p:txBody>
          <a:bodyPr/>
          <a:lstStyle/>
          <a:p>
            <a:fld id="{17D0530D-7706-4B49-B72A-C880975FC024}" type="datetimeFigureOut">
              <a:rPr lang="en-US" smtClean="0"/>
              <a:t>2/9/21</a:t>
            </a:fld>
            <a:endParaRPr lang="en-US"/>
          </a:p>
        </p:txBody>
      </p:sp>
      <p:sp>
        <p:nvSpPr>
          <p:cNvPr id="6" name="Footer Placeholder 5">
            <a:extLst>
              <a:ext uri="{FF2B5EF4-FFF2-40B4-BE49-F238E27FC236}">
                <a16:creationId xmlns:a16="http://schemas.microsoft.com/office/drawing/2014/main" id="{58B8C356-5698-1743-91C9-2F9B02728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71CB80-D7E3-474A-9906-F08923E4E77F}"/>
              </a:ext>
            </a:extLst>
          </p:cNvPr>
          <p:cNvSpPr>
            <a:spLocks noGrp="1"/>
          </p:cNvSpPr>
          <p:nvPr>
            <p:ph type="sldNum" sz="quarter" idx="12"/>
          </p:nvPr>
        </p:nvSpPr>
        <p:spPr/>
        <p:txBody>
          <a:bodyPr/>
          <a:lstStyle/>
          <a:p>
            <a:fld id="{C97A12D3-7754-E444-B86D-EE8B41A2C73D}" type="slidenum">
              <a:rPr lang="en-US" smtClean="0"/>
              <a:t>‹#›</a:t>
            </a:fld>
            <a:endParaRPr lang="en-US"/>
          </a:p>
        </p:txBody>
      </p:sp>
    </p:spTree>
    <p:extLst>
      <p:ext uri="{BB962C8B-B14F-4D97-AF65-F5344CB8AC3E}">
        <p14:creationId xmlns:p14="http://schemas.microsoft.com/office/powerpoint/2010/main" val="299108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357922-FCF0-2241-8063-76E8BD7BFA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2E10F4-94FC-B248-A707-9A41398804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6C8AEA-06D7-E54F-A9FC-981AA6EB9B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0530D-7706-4B49-B72A-C880975FC024}" type="datetimeFigureOut">
              <a:rPr lang="en-US" smtClean="0"/>
              <a:t>2/9/21</a:t>
            </a:fld>
            <a:endParaRPr lang="en-US"/>
          </a:p>
        </p:txBody>
      </p:sp>
      <p:sp>
        <p:nvSpPr>
          <p:cNvPr id="5" name="Footer Placeholder 4">
            <a:extLst>
              <a:ext uri="{FF2B5EF4-FFF2-40B4-BE49-F238E27FC236}">
                <a16:creationId xmlns:a16="http://schemas.microsoft.com/office/drawing/2014/main" id="{70AD4B17-AE5E-1243-8895-0FA9431219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F7C029-7F0B-9C4F-88A7-ADEF3B5F1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A12D3-7754-E444-B86D-EE8B41A2C73D}" type="slidenum">
              <a:rPr lang="en-US" smtClean="0"/>
              <a:t>‹#›</a:t>
            </a:fld>
            <a:endParaRPr lang="en-US"/>
          </a:p>
        </p:txBody>
      </p:sp>
    </p:spTree>
    <p:extLst>
      <p:ext uri="{BB962C8B-B14F-4D97-AF65-F5344CB8AC3E}">
        <p14:creationId xmlns:p14="http://schemas.microsoft.com/office/powerpoint/2010/main" val="4280018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c-t.co.uk"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c-t.co.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990E-2BD3-014E-BE3D-FE0B0F98367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3537DBE-B399-F542-AEAE-EA8FF8C62848}"/>
              </a:ext>
            </a:extLst>
          </p:cNvPr>
          <p:cNvSpPr>
            <a:spLocks noGrp="1"/>
          </p:cNvSpPr>
          <p:nvPr>
            <p:ph type="subTitle" idx="1"/>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4498A10B-E5F8-5948-A5E3-0E1C596ACDEE}"/>
              </a:ext>
            </a:extLst>
          </p:cNvPr>
          <p:cNvPicPr>
            <a:picLocks noChangeAspect="1"/>
          </p:cNvPicPr>
          <p:nvPr/>
        </p:nvPicPr>
        <p:blipFill>
          <a:blip r:embed="rId2"/>
          <a:stretch>
            <a:fillRect/>
          </a:stretch>
        </p:blipFill>
        <p:spPr>
          <a:xfrm>
            <a:off x="0" y="-1"/>
            <a:ext cx="12192000" cy="7041369"/>
          </a:xfrm>
          <a:prstGeom prst="rect">
            <a:avLst/>
          </a:prstGeom>
        </p:spPr>
      </p:pic>
    </p:spTree>
    <p:extLst>
      <p:ext uri="{BB962C8B-B14F-4D97-AF65-F5344CB8AC3E}">
        <p14:creationId xmlns:p14="http://schemas.microsoft.com/office/powerpoint/2010/main" val="3653173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9090-E741-C244-AEF4-C43A78F2D0F0}"/>
              </a:ext>
            </a:extLst>
          </p:cNvPr>
          <p:cNvSpPr>
            <a:spLocks noGrp="1"/>
          </p:cNvSpPr>
          <p:nvPr>
            <p:ph type="title"/>
          </p:nvPr>
        </p:nvSpPr>
        <p:spPr/>
        <p:txBody>
          <a:bodyPr/>
          <a:lstStyle/>
          <a:p>
            <a:endParaRPr lang="en-US"/>
          </a:p>
        </p:txBody>
      </p:sp>
      <p:pic>
        <p:nvPicPr>
          <p:cNvPr id="8" name="Content Placeholder 4" descr="A close up of a logo&#10;&#10;Description automatically generated">
            <a:extLst>
              <a:ext uri="{FF2B5EF4-FFF2-40B4-BE49-F238E27FC236}">
                <a16:creationId xmlns:a16="http://schemas.microsoft.com/office/drawing/2014/main" id="{C64DC67A-02D4-B848-B1B7-31B07475048D}"/>
              </a:ext>
            </a:extLst>
          </p:cNvPr>
          <p:cNvPicPr>
            <a:picLocks noChangeAspect="1"/>
          </p:cNvPicPr>
          <p:nvPr/>
        </p:nvPicPr>
        <p:blipFill>
          <a:blip r:embed="rId2"/>
          <a:stretch>
            <a:fillRect/>
          </a:stretch>
        </p:blipFill>
        <p:spPr>
          <a:xfrm>
            <a:off x="-1" y="-179456"/>
            <a:ext cx="12192001" cy="7037456"/>
          </a:xfrm>
          <a:prstGeom prst="rect">
            <a:avLst/>
          </a:prstGeom>
        </p:spPr>
      </p:pic>
      <p:sp>
        <p:nvSpPr>
          <p:cNvPr id="9" name="TextBox 8">
            <a:extLst>
              <a:ext uri="{FF2B5EF4-FFF2-40B4-BE49-F238E27FC236}">
                <a16:creationId xmlns:a16="http://schemas.microsoft.com/office/drawing/2014/main" id="{65952DD0-4189-8443-829C-C4E59F7DAA85}"/>
              </a:ext>
            </a:extLst>
          </p:cNvPr>
          <p:cNvSpPr txBox="1"/>
          <p:nvPr/>
        </p:nvSpPr>
        <p:spPr>
          <a:xfrm>
            <a:off x="370644" y="143258"/>
            <a:ext cx="9205156" cy="1077218"/>
          </a:xfrm>
          <a:prstGeom prst="rect">
            <a:avLst/>
          </a:prstGeom>
          <a:solidFill>
            <a:schemeClr val="bg1"/>
          </a:solidFill>
          <a:ln>
            <a:solidFill>
              <a:srgbClr val="1F89BE">
                <a:alpha val="0"/>
              </a:srgbClr>
            </a:solidFill>
          </a:ln>
        </p:spPr>
        <p:txBody>
          <a:bodyPr wrap="square" rtlCol="0">
            <a:spAutoFit/>
          </a:bodyPr>
          <a:lstStyle/>
          <a:p>
            <a:r>
              <a:rPr lang="en-GB" sz="3200" b="1" dirty="0">
                <a:ln>
                  <a:solidFill>
                    <a:schemeClr val="accent2"/>
                  </a:solidFill>
                </a:ln>
                <a:noFill/>
                <a:latin typeface="Gothic720 BT" panose="020C0603020203020204" pitchFamily="34" charset="0"/>
              </a:rPr>
              <a:t>ALTRA &amp; CONNECT CARE RANGE</a:t>
            </a:r>
          </a:p>
          <a:p>
            <a:r>
              <a:rPr lang="en-GB" sz="3200" b="1" dirty="0">
                <a:solidFill>
                  <a:schemeClr val="accent2"/>
                </a:solidFill>
                <a:latin typeface="Gothic720 BT" panose="020C0603020203020204" pitchFamily="34" charset="0"/>
              </a:rPr>
              <a:t>SMART TECHNOLOGY – ALTRA GO APP</a:t>
            </a:r>
            <a:endParaRPr lang="en-US" sz="4400" dirty="0">
              <a:solidFill>
                <a:schemeClr val="accent2"/>
              </a:solidFill>
            </a:endParaRPr>
          </a:p>
        </p:txBody>
      </p:sp>
      <p:sp>
        <p:nvSpPr>
          <p:cNvPr id="20" name="TextBox 19">
            <a:extLst>
              <a:ext uri="{FF2B5EF4-FFF2-40B4-BE49-F238E27FC236}">
                <a16:creationId xmlns:a16="http://schemas.microsoft.com/office/drawing/2014/main" id="{79B0C5E7-6177-4EA7-B06B-9B8C59A9EAE5}"/>
              </a:ext>
            </a:extLst>
          </p:cNvPr>
          <p:cNvSpPr txBox="1"/>
          <p:nvPr/>
        </p:nvSpPr>
        <p:spPr>
          <a:xfrm>
            <a:off x="1547292" y="1759451"/>
            <a:ext cx="4548708" cy="1015663"/>
          </a:xfrm>
          <a:prstGeom prst="rect">
            <a:avLst/>
          </a:prstGeom>
          <a:noFill/>
        </p:spPr>
        <p:txBody>
          <a:bodyPr wrap="square" rtlCol="0">
            <a:spAutoFit/>
          </a:bodyPr>
          <a:lstStyle/>
          <a:p>
            <a:r>
              <a:rPr lang="en-GB" sz="1200" b="1" dirty="0">
                <a:solidFill>
                  <a:schemeClr val="accent2"/>
                </a:solidFill>
              </a:rPr>
              <a:t>PORTABILITY</a:t>
            </a:r>
          </a:p>
          <a:p>
            <a:r>
              <a:rPr lang="en-GB" sz="1200" dirty="0">
                <a:solidFill>
                  <a:schemeClr val="tx1">
                    <a:lumMod val="50000"/>
                    <a:lumOff val="50000"/>
                  </a:schemeClr>
                </a:solidFill>
              </a:rPr>
              <a:t>The Nurse Call System in a pocket. Alerts sent direct to carers/staff</a:t>
            </a:r>
          </a:p>
          <a:p>
            <a:pPr marL="171450" indent="-171450">
              <a:buFont typeface="Arial" panose="020B0604020202020204" pitchFamily="34" charset="0"/>
              <a:buChar char="•"/>
            </a:pPr>
            <a:r>
              <a:rPr lang="en-GB" sz="1200" dirty="0">
                <a:solidFill>
                  <a:schemeClr val="tx1">
                    <a:lumMod val="50000"/>
                    <a:lumOff val="50000"/>
                  </a:schemeClr>
                </a:solidFill>
              </a:rPr>
              <a:t>Speeds up the response times in emergencies</a:t>
            </a:r>
          </a:p>
          <a:p>
            <a:pPr marL="171450" indent="-171450">
              <a:buFont typeface="Arial" panose="020B0604020202020204" pitchFamily="34" charset="0"/>
              <a:buChar char="•"/>
            </a:pPr>
            <a:r>
              <a:rPr lang="en-GB" sz="1200" dirty="0">
                <a:solidFill>
                  <a:schemeClr val="tx1">
                    <a:lumMod val="50000"/>
                    <a:lumOff val="50000"/>
                  </a:schemeClr>
                </a:solidFill>
              </a:rPr>
              <a:t>No need to review a fixed display screen to locate an emergency</a:t>
            </a:r>
          </a:p>
          <a:p>
            <a:pPr marL="171450" indent="-171450">
              <a:buFont typeface="Arial" panose="020B0604020202020204" pitchFamily="34" charset="0"/>
              <a:buChar char="•"/>
            </a:pPr>
            <a:r>
              <a:rPr lang="en-GB" sz="1200" dirty="0">
                <a:solidFill>
                  <a:schemeClr val="tx1">
                    <a:lumMod val="50000"/>
                    <a:lumOff val="50000"/>
                  </a:schemeClr>
                </a:solidFill>
              </a:rPr>
              <a:t>Remove the need to carry pagers and DECT phones </a:t>
            </a:r>
          </a:p>
        </p:txBody>
      </p:sp>
      <p:sp>
        <p:nvSpPr>
          <p:cNvPr id="21" name="TextBox 20">
            <a:extLst>
              <a:ext uri="{FF2B5EF4-FFF2-40B4-BE49-F238E27FC236}">
                <a16:creationId xmlns:a16="http://schemas.microsoft.com/office/drawing/2014/main" id="{55D6D5C9-42A0-499C-BFA1-F9C345ED29C4}"/>
              </a:ext>
            </a:extLst>
          </p:cNvPr>
          <p:cNvSpPr txBox="1"/>
          <p:nvPr/>
        </p:nvSpPr>
        <p:spPr>
          <a:xfrm>
            <a:off x="1580126" y="3498075"/>
            <a:ext cx="4044294" cy="1231106"/>
          </a:xfrm>
          <a:prstGeom prst="rect">
            <a:avLst/>
          </a:prstGeom>
          <a:noFill/>
        </p:spPr>
        <p:txBody>
          <a:bodyPr wrap="square" rtlCol="0">
            <a:spAutoFit/>
          </a:bodyPr>
          <a:lstStyle/>
          <a:p>
            <a:r>
              <a:rPr lang="en-GB" sz="1400" b="1" dirty="0">
                <a:solidFill>
                  <a:schemeClr val="accent2"/>
                </a:solidFill>
              </a:rPr>
              <a:t>CAPABILITY</a:t>
            </a:r>
          </a:p>
          <a:p>
            <a:r>
              <a:rPr lang="en-GB" sz="1200" dirty="0">
                <a:solidFill>
                  <a:schemeClr val="tx1">
                    <a:lumMod val="50000"/>
                    <a:lumOff val="50000"/>
                  </a:schemeClr>
                </a:solidFill>
              </a:rPr>
              <a:t>Uses in-house Wi Fi network and any Android device, simply adds to existing infrastructure and hardware</a:t>
            </a:r>
          </a:p>
          <a:p>
            <a:pPr marL="171450" indent="-171450">
              <a:buFont typeface="Arial" panose="020B0604020202020204" pitchFamily="34" charset="0"/>
              <a:buChar char="•"/>
            </a:pPr>
            <a:r>
              <a:rPr lang="en-GB" sz="1200" dirty="0">
                <a:solidFill>
                  <a:schemeClr val="tx1">
                    <a:lumMod val="50000"/>
                    <a:lumOff val="50000"/>
                  </a:schemeClr>
                </a:solidFill>
              </a:rPr>
              <a:t>No need to add additional TX/RX nodes </a:t>
            </a:r>
          </a:p>
          <a:p>
            <a:pPr marL="171450" indent="-171450">
              <a:buFont typeface="Arial" panose="020B0604020202020204" pitchFamily="34" charset="0"/>
              <a:buChar char="•"/>
            </a:pPr>
            <a:r>
              <a:rPr lang="en-GB" sz="1200" dirty="0">
                <a:solidFill>
                  <a:schemeClr val="tx1">
                    <a:lumMod val="50000"/>
                    <a:lumOff val="50000"/>
                  </a:schemeClr>
                </a:solidFill>
              </a:rPr>
              <a:t>Use your existing Android Smart device </a:t>
            </a:r>
          </a:p>
          <a:p>
            <a:pPr marL="171450" indent="-171450">
              <a:buFont typeface="Arial" panose="020B0604020202020204" pitchFamily="34" charset="0"/>
              <a:buChar char="•"/>
            </a:pPr>
            <a:r>
              <a:rPr lang="en-GB" sz="1200" dirty="0">
                <a:solidFill>
                  <a:schemeClr val="tx1">
                    <a:lumMod val="50000"/>
                    <a:lumOff val="50000"/>
                  </a:schemeClr>
                </a:solidFill>
              </a:rPr>
              <a:t>No need to purchase expensive bespoke mobile solutions</a:t>
            </a:r>
          </a:p>
        </p:txBody>
      </p:sp>
      <p:sp>
        <p:nvSpPr>
          <p:cNvPr id="23" name="TextBox 22">
            <a:extLst>
              <a:ext uri="{FF2B5EF4-FFF2-40B4-BE49-F238E27FC236}">
                <a16:creationId xmlns:a16="http://schemas.microsoft.com/office/drawing/2014/main" id="{76511A35-1C91-4BD7-8E17-D9D829D4DA33}"/>
              </a:ext>
            </a:extLst>
          </p:cNvPr>
          <p:cNvSpPr txBox="1"/>
          <p:nvPr/>
        </p:nvSpPr>
        <p:spPr>
          <a:xfrm>
            <a:off x="7810089" y="1765474"/>
            <a:ext cx="4048319" cy="1415772"/>
          </a:xfrm>
          <a:prstGeom prst="rect">
            <a:avLst/>
          </a:prstGeom>
          <a:noFill/>
        </p:spPr>
        <p:txBody>
          <a:bodyPr wrap="square" rtlCol="0">
            <a:spAutoFit/>
          </a:bodyPr>
          <a:lstStyle/>
          <a:p>
            <a:r>
              <a:rPr lang="en-GB" sz="1400" b="1" dirty="0">
                <a:solidFill>
                  <a:schemeClr val="accent2"/>
                </a:solidFill>
              </a:rPr>
              <a:t>FLEXIBILITY</a:t>
            </a:r>
          </a:p>
          <a:p>
            <a:r>
              <a:rPr lang="en-GB" sz="1200" dirty="0">
                <a:solidFill>
                  <a:schemeClr val="tx1">
                    <a:lumMod val="50000"/>
                    <a:lumOff val="50000"/>
                  </a:schemeClr>
                </a:solidFill>
              </a:rPr>
              <a:t>App can be added to existing Android devices and integrate with other OEM data applications e.g. Medication and care planning Aps </a:t>
            </a:r>
          </a:p>
          <a:p>
            <a:pPr marL="171450" indent="-171450">
              <a:buFont typeface="Arial" panose="020B0604020202020204" pitchFamily="34" charset="0"/>
              <a:buChar char="•"/>
            </a:pPr>
            <a:r>
              <a:rPr lang="en-GB" sz="1200" dirty="0">
                <a:solidFill>
                  <a:schemeClr val="tx1">
                    <a:lumMod val="50000"/>
                    <a:lumOff val="50000"/>
                  </a:schemeClr>
                </a:solidFill>
              </a:rPr>
              <a:t>One device to log data and get reminders and alarms</a:t>
            </a:r>
          </a:p>
          <a:p>
            <a:pPr marL="171450" indent="-171450">
              <a:buFont typeface="Arial" panose="020B0604020202020204" pitchFamily="34" charset="0"/>
              <a:buChar char="•"/>
            </a:pPr>
            <a:r>
              <a:rPr lang="en-GB" sz="1200" dirty="0">
                <a:solidFill>
                  <a:schemeClr val="tx1">
                    <a:lumMod val="50000"/>
                    <a:lumOff val="50000"/>
                  </a:schemeClr>
                </a:solidFill>
              </a:rPr>
              <a:t>Single data base to record medication, care and alarms  </a:t>
            </a:r>
          </a:p>
          <a:p>
            <a:pPr marL="171450" indent="-171450">
              <a:buFont typeface="Arial" panose="020B0604020202020204" pitchFamily="34" charset="0"/>
              <a:buChar char="•"/>
            </a:pPr>
            <a:r>
              <a:rPr lang="en-GB" sz="1200" dirty="0">
                <a:solidFill>
                  <a:schemeClr val="tx1">
                    <a:lumMod val="50000"/>
                    <a:lumOff val="50000"/>
                  </a:schemeClr>
                </a:solidFill>
              </a:rPr>
              <a:t>Save on infrastructure and costly portable devices</a:t>
            </a:r>
          </a:p>
        </p:txBody>
      </p:sp>
      <p:sp>
        <p:nvSpPr>
          <p:cNvPr id="14" name="TextBox 13">
            <a:extLst>
              <a:ext uri="{FF2B5EF4-FFF2-40B4-BE49-F238E27FC236}">
                <a16:creationId xmlns:a16="http://schemas.microsoft.com/office/drawing/2014/main" id="{30566BEB-7F72-6E47-B1B4-32C429B86F7D}"/>
              </a:ext>
            </a:extLst>
          </p:cNvPr>
          <p:cNvSpPr txBox="1"/>
          <p:nvPr/>
        </p:nvSpPr>
        <p:spPr>
          <a:xfrm>
            <a:off x="7810089" y="3545569"/>
            <a:ext cx="4048319" cy="2154436"/>
          </a:xfrm>
          <a:prstGeom prst="rect">
            <a:avLst/>
          </a:prstGeom>
          <a:noFill/>
        </p:spPr>
        <p:txBody>
          <a:bodyPr wrap="square" rtlCol="0">
            <a:spAutoFit/>
          </a:bodyPr>
          <a:lstStyle/>
          <a:p>
            <a:r>
              <a:rPr lang="en-GB" sz="1400" b="1" dirty="0">
                <a:solidFill>
                  <a:schemeClr val="accent2"/>
                </a:solidFill>
              </a:rPr>
              <a:t>ALTRA GO SMART ANDROID APP</a:t>
            </a:r>
          </a:p>
          <a:p>
            <a:pPr marL="171450" indent="-171450">
              <a:buFont typeface="Arial" panose="020B0604020202020204" pitchFamily="34" charset="0"/>
              <a:buChar char="•"/>
            </a:pPr>
            <a:r>
              <a:rPr lang="en-GB" sz="1200" dirty="0">
                <a:solidFill>
                  <a:schemeClr val="tx1">
                    <a:lumMod val="50000"/>
                    <a:lumOff val="50000"/>
                  </a:schemeClr>
                </a:solidFill>
              </a:rPr>
              <a:t>Allows staff to view Nurse Call alarms/calls on the go</a:t>
            </a:r>
          </a:p>
          <a:p>
            <a:pPr marL="171450" indent="-171450">
              <a:buFont typeface="Arial" panose="020B0604020202020204" pitchFamily="34" charset="0"/>
              <a:buChar char="•"/>
            </a:pPr>
            <a:r>
              <a:rPr lang="en-GB" sz="1200" dirty="0">
                <a:solidFill>
                  <a:schemeClr val="tx1">
                    <a:lumMod val="50000"/>
                    <a:lumOff val="50000"/>
                  </a:schemeClr>
                </a:solidFill>
              </a:rPr>
              <a:t>Indicates alarms/calls visually, audibly and with vibration</a:t>
            </a:r>
          </a:p>
          <a:p>
            <a:pPr marL="171450" indent="-171450">
              <a:buFont typeface="Arial" panose="020B0604020202020204" pitchFamily="34" charset="0"/>
              <a:buChar char="•"/>
            </a:pPr>
            <a:r>
              <a:rPr lang="en-GB" sz="1200" dirty="0">
                <a:solidFill>
                  <a:schemeClr val="tx1">
                    <a:lumMod val="50000"/>
                    <a:lumOff val="50000"/>
                  </a:schemeClr>
                </a:solidFill>
              </a:rPr>
              <a:t>Alarm/call information in the same format as the display screens </a:t>
            </a:r>
          </a:p>
          <a:p>
            <a:pPr marL="171450" indent="-171450">
              <a:buFont typeface="Arial" panose="020B0604020202020204" pitchFamily="34" charset="0"/>
              <a:buChar char="•"/>
            </a:pPr>
            <a:r>
              <a:rPr lang="en-GB" sz="1200" dirty="0">
                <a:solidFill>
                  <a:schemeClr val="tx1">
                    <a:lumMod val="50000"/>
                    <a:lumOff val="50000"/>
                  </a:schemeClr>
                </a:solidFill>
              </a:rPr>
              <a:t>No SIM card required – uses in-house Wi-Fi</a:t>
            </a:r>
          </a:p>
          <a:p>
            <a:pPr marL="171450" indent="-171450">
              <a:buFont typeface="Arial" panose="020B0604020202020204" pitchFamily="34" charset="0"/>
              <a:buChar char="•"/>
            </a:pPr>
            <a:r>
              <a:rPr lang="en-GB" sz="1200" dirty="0">
                <a:solidFill>
                  <a:schemeClr val="tx1">
                    <a:lumMod val="50000"/>
                    <a:lumOff val="50000"/>
                  </a:schemeClr>
                </a:solidFill>
              </a:rPr>
              <a:t>No bespoke device required – use any Android compatible device </a:t>
            </a:r>
          </a:p>
          <a:p>
            <a:pPr marL="171450" indent="-171450">
              <a:buFont typeface="Arial" panose="020B0604020202020204" pitchFamily="34" charset="0"/>
              <a:buChar char="•"/>
            </a:pPr>
            <a:r>
              <a:rPr lang="en-GB" sz="1200" dirty="0">
                <a:solidFill>
                  <a:schemeClr val="tx1">
                    <a:lumMod val="50000"/>
                    <a:lumOff val="50000"/>
                  </a:schemeClr>
                </a:solidFill>
              </a:rPr>
              <a:t>Cost effective based on licencing per smart device used</a:t>
            </a:r>
          </a:p>
          <a:p>
            <a:pPr marL="171450" indent="-171450">
              <a:buFont typeface="Arial" panose="020B0604020202020204" pitchFamily="34" charset="0"/>
              <a:buChar char="•"/>
            </a:pPr>
            <a:r>
              <a:rPr lang="en-GB" sz="1200" dirty="0">
                <a:solidFill>
                  <a:schemeClr val="tx1">
                    <a:lumMod val="50000"/>
                    <a:lumOff val="50000"/>
                  </a:schemeClr>
                </a:solidFill>
              </a:rPr>
              <a:t>More cost effective than using pagers </a:t>
            </a:r>
          </a:p>
          <a:p>
            <a:pPr marL="171450" indent="-171450">
              <a:buFont typeface="Arial" panose="020B0604020202020204" pitchFamily="34" charset="0"/>
              <a:buChar char="•"/>
            </a:pPr>
            <a:r>
              <a:rPr lang="en-GB" sz="1200" dirty="0">
                <a:solidFill>
                  <a:schemeClr val="tx1">
                    <a:lumMod val="50000"/>
                    <a:lumOff val="50000"/>
                  </a:schemeClr>
                </a:solidFill>
              </a:rPr>
              <a:t>Add as an App to existing Care and E-Med solutions  </a:t>
            </a:r>
          </a:p>
        </p:txBody>
      </p:sp>
      <p:pic>
        <p:nvPicPr>
          <p:cNvPr id="7" name="Picture 6" descr="A close up of a device&#10;&#10;Description automatically generated">
            <a:extLst>
              <a:ext uri="{FF2B5EF4-FFF2-40B4-BE49-F238E27FC236}">
                <a16:creationId xmlns:a16="http://schemas.microsoft.com/office/drawing/2014/main" id="{56368EDC-6D5F-B64A-9C7A-B28C83E4EB17}"/>
              </a:ext>
            </a:extLst>
          </p:cNvPr>
          <p:cNvPicPr>
            <a:picLocks noChangeAspect="1"/>
          </p:cNvPicPr>
          <p:nvPr/>
        </p:nvPicPr>
        <p:blipFill>
          <a:blip r:embed="rId3"/>
          <a:stretch>
            <a:fillRect/>
          </a:stretch>
        </p:blipFill>
        <p:spPr>
          <a:xfrm>
            <a:off x="4973222" y="3580168"/>
            <a:ext cx="3116217" cy="3116217"/>
          </a:xfrm>
          <a:prstGeom prst="rect">
            <a:avLst/>
          </a:prstGeom>
        </p:spPr>
      </p:pic>
      <p:pic>
        <p:nvPicPr>
          <p:cNvPr id="15" name="Picture 14" descr="A picture containing food, plate&#10;&#10;Description automatically generated">
            <a:extLst>
              <a:ext uri="{FF2B5EF4-FFF2-40B4-BE49-F238E27FC236}">
                <a16:creationId xmlns:a16="http://schemas.microsoft.com/office/drawing/2014/main" id="{8F93B5E0-41D6-D64C-BDCD-DCBB86C1C770}"/>
              </a:ext>
            </a:extLst>
          </p:cNvPr>
          <p:cNvPicPr>
            <a:picLocks noChangeAspect="1"/>
          </p:cNvPicPr>
          <p:nvPr/>
        </p:nvPicPr>
        <p:blipFill>
          <a:blip r:embed="rId4"/>
          <a:stretch>
            <a:fillRect/>
          </a:stretch>
        </p:blipFill>
        <p:spPr>
          <a:xfrm>
            <a:off x="599284" y="1789863"/>
            <a:ext cx="828265" cy="828265"/>
          </a:xfrm>
          <a:prstGeom prst="rect">
            <a:avLst/>
          </a:prstGeom>
        </p:spPr>
      </p:pic>
      <p:pic>
        <p:nvPicPr>
          <p:cNvPr id="16" name="Picture 15" descr="A close up of a logo&#10;&#10;Description automatically generated">
            <a:extLst>
              <a:ext uri="{FF2B5EF4-FFF2-40B4-BE49-F238E27FC236}">
                <a16:creationId xmlns:a16="http://schemas.microsoft.com/office/drawing/2014/main" id="{E62E9F9A-D3C8-7147-8469-A2F3E364AE85}"/>
              </a:ext>
            </a:extLst>
          </p:cNvPr>
          <p:cNvPicPr>
            <a:picLocks noChangeAspect="1"/>
          </p:cNvPicPr>
          <p:nvPr/>
        </p:nvPicPr>
        <p:blipFill>
          <a:blip r:embed="rId5"/>
          <a:stretch>
            <a:fillRect/>
          </a:stretch>
        </p:blipFill>
        <p:spPr>
          <a:xfrm>
            <a:off x="567149" y="3545569"/>
            <a:ext cx="860400" cy="860400"/>
          </a:xfrm>
          <a:prstGeom prst="rect">
            <a:avLst/>
          </a:prstGeom>
        </p:spPr>
      </p:pic>
      <p:pic>
        <p:nvPicPr>
          <p:cNvPr id="19" name="Picture 18" descr="A picture containing clock&#10;&#10;Description automatically generated">
            <a:extLst>
              <a:ext uri="{FF2B5EF4-FFF2-40B4-BE49-F238E27FC236}">
                <a16:creationId xmlns:a16="http://schemas.microsoft.com/office/drawing/2014/main" id="{AF7EE156-9DAE-9844-B329-E2DFE004773A}"/>
              </a:ext>
            </a:extLst>
          </p:cNvPr>
          <p:cNvPicPr>
            <a:picLocks noChangeAspect="1"/>
          </p:cNvPicPr>
          <p:nvPr/>
        </p:nvPicPr>
        <p:blipFill>
          <a:blip r:embed="rId6"/>
          <a:stretch>
            <a:fillRect/>
          </a:stretch>
        </p:blipFill>
        <p:spPr>
          <a:xfrm>
            <a:off x="6782893" y="1805069"/>
            <a:ext cx="860400" cy="860400"/>
          </a:xfrm>
          <a:prstGeom prst="rect">
            <a:avLst/>
          </a:prstGeom>
        </p:spPr>
      </p:pic>
    </p:spTree>
    <p:extLst>
      <p:ext uri="{BB962C8B-B14F-4D97-AF65-F5344CB8AC3E}">
        <p14:creationId xmlns:p14="http://schemas.microsoft.com/office/powerpoint/2010/main" val="410047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9090-E741-C244-AEF4-C43A78F2D0F0}"/>
              </a:ext>
            </a:extLst>
          </p:cNvPr>
          <p:cNvSpPr>
            <a:spLocks noGrp="1"/>
          </p:cNvSpPr>
          <p:nvPr>
            <p:ph type="title"/>
          </p:nvPr>
        </p:nvSpPr>
        <p:spPr/>
        <p:txBody>
          <a:bodyPr/>
          <a:lstStyle/>
          <a:p>
            <a:endParaRPr lang="en-US"/>
          </a:p>
        </p:txBody>
      </p:sp>
      <p:pic>
        <p:nvPicPr>
          <p:cNvPr id="8" name="Content Placeholder 4" descr="A close up of a logo&#10;&#10;Description automatically generated">
            <a:extLst>
              <a:ext uri="{FF2B5EF4-FFF2-40B4-BE49-F238E27FC236}">
                <a16:creationId xmlns:a16="http://schemas.microsoft.com/office/drawing/2014/main" id="{C64DC67A-02D4-B848-B1B7-31B07475048D}"/>
              </a:ext>
            </a:extLst>
          </p:cNvPr>
          <p:cNvPicPr>
            <a:picLocks noChangeAspect="1"/>
          </p:cNvPicPr>
          <p:nvPr/>
        </p:nvPicPr>
        <p:blipFill>
          <a:blip r:embed="rId2"/>
          <a:stretch>
            <a:fillRect/>
          </a:stretch>
        </p:blipFill>
        <p:spPr>
          <a:xfrm>
            <a:off x="0" y="-145117"/>
            <a:ext cx="12192001" cy="7037456"/>
          </a:xfrm>
          <a:prstGeom prst="rect">
            <a:avLst/>
          </a:prstGeom>
        </p:spPr>
      </p:pic>
      <p:sp>
        <p:nvSpPr>
          <p:cNvPr id="9" name="TextBox 8">
            <a:extLst>
              <a:ext uri="{FF2B5EF4-FFF2-40B4-BE49-F238E27FC236}">
                <a16:creationId xmlns:a16="http://schemas.microsoft.com/office/drawing/2014/main" id="{65952DD0-4189-8443-829C-C4E59F7DAA85}"/>
              </a:ext>
            </a:extLst>
          </p:cNvPr>
          <p:cNvSpPr txBox="1"/>
          <p:nvPr/>
        </p:nvSpPr>
        <p:spPr>
          <a:xfrm>
            <a:off x="370643" y="143258"/>
            <a:ext cx="11269421" cy="1077218"/>
          </a:xfrm>
          <a:prstGeom prst="rect">
            <a:avLst/>
          </a:prstGeom>
          <a:solidFill>
            <a:schemeClr val="bg1"/>
          </a:solidFill>
          <a:ln>
            <a:solidFill>
              <a:srgbClr val="1F89BE">
                <a:alpha val="0"/>
              </a:srgbClr>
            </a:solidFill>
          </a:ln>
        </p:spPr>
        <p:txBody>
          <a:bodyPr wrap="square" rtlCol="0">
            <a:spAutoFit/>
          </a:bodyPr>
          <a:lstStyle/>
          <a:p>
            <a:r>
              <a:rPr lang="en-GB" sz="3200" b="1" dirty="0">
                <a:ln>
                  <a:solidFill>
                    <a:schemeClr val="accent2"/>
                  </a:solidFill>
                </a:ln>
                <a:noFill/>
                <a:latin typeface="Gothic720 BT" panose="020C0603020203020204" pitchFamily="34" charset="0"/>
              </a:rPr>
              <a:t>ALTRA &amp; CONNECT CARE RANGE</a:t>
            </a:r>
          </a:p>
          <a:p>
            <a:r>
              <a:rPr lang="en-GB" sz="3200" b="1" dirty="0">
                <a:solidFill>
                  <a:schemeClr val="accent2"/>
                </a:solidFill>
                <a:latin typeface="Gothic720 BT" panose="020C0603020203020204" pitchFamily="34" charset="0"/>
              </a:rPr>
              <a:t>SMART TECHNOLOGY – ACOUSTIC MONITORING</a:t>
            </a:r>
            <a:endParaRPr lang="en-US" sz="4400" dirty="0">
              <a:solidFill>
                <a:schemeClr val="accent2"/>
              </a:solidFill>
            </a:endParaRPr>
          </a:p>
        </p:txBody>
      </p:sp>
      <p:sp>
        <p:nvSpPr>
          <p:cNvPr id="20" name="TextBox 19">
            <a:extLst>
              <a:ext uri="{FF2B5EF4-FFF2-40B4-BE49-F238E27FC236}">
                <a16:creationId xmlns:a16="http://schemas.microsoft.com/office/drawing/2014/main" id="{79B0C5E7-6177-4EA7-B06B-9B8C59A9EAE5}"/>
              </a:ext>
            </a:extLst>
          </p:cNvPr>
          <p:cNvSpPr txBox="1"/>
          <p:nvPr/>
        </p:nvSpPr>
        <p:spPr>
          <a:xfrm>
            <a:off x="1547292" y="1615919"/>
            <a:ext cx="4548708" cy="1046440"/>
          </a:xfrm>
          <a:prstGeom prst="rect">
            <a:avLst/>
          </a:prstGeom>
          <a:noFill/>
        </p:spPr>
        <p:txBody>
          <a:bodyPr wrap="square" rtlCol="0">
            <a:spAutoFit/>
          </a:bodyPr>
          <a:lstStyle/>
          <a:p>
            <a:r>
              <a:rPr lang="en-GB" sz="1400" b="1" dirty="0">
                <a:solidFill>
                  <a:schemeClr val="accent2"/>
                </a:solidFill>
              </a:rPr>
              <a:t>Intelligently Scheduled night time Check-ins</a:t>
            </a:r>
          </a:p>
          <a:p>
            <a:r>
              <a:rPr lang="en-GB" sz="1200" dirty="0">
                <a:solidFill>
                  <a:schemeClr val="tx1">
                    <a:lumMod val="50000"/>
                    <a:lumOff val="50000"/>
                  </a:schemeClr>
                </a:solidFill>
              </a:rPr>
              <a:t>Acoustic monitor and artificial intelligence tracks a resident’s activity throughout the night </a:t>
            </a:r>
          </a:p>
          <a:p>
            <a:pPr marL="171450" indent="-171450">
              <a:buFont typeface="Arial" panose="020B0604020202020204" pitchFamily="34" charset="0"/>
              <a:buChar char="•"/>
            </a:pPr>
            <a:r>
              <a:rPr lang="en-GB" sz="1200" dirty="0">
                <a:solidFill>
                  <a:schemeClr val="tx1">
                    <a:lumMod val="50000"/>
                    <a:lumOff val="50000"/>
                  </a:schemeClr>
                </a:solidFill>
              </a:rPr>
              <a:t>Reduce night check-ins by 75% </a:t>
            </a:r>
          </a:p>
          <a:p>
            <a:pPr marL="171450" indent="-171450">
              <a:buFont typeface="Arial" panose="020B0604020202020204" pitchFamily="34" charset="0"/>
              <a:buChar char="•"/>
            </a:pPr>
            <a:r>
              <a:rPr lang="en-GB" sz="1200" dirty="0">
                <a:solidFill>
                  <a:schemeClr val="tx1">
                    <a:lumMod val="50000"/>
                    <a:lumOff val="50000"/>
                  </a:schemeClr>
                </a:solidFill>
              </a:rPr>
              <a:t>Respond only when necessary    </a:t>
            </a:r>
          </a:p>
        </p:txBody>
      </p:sp>
      <p:sp>
        <p:nvSpPr>
          <p:cNvPr id="21" name="TextBox 20">
            <a:extLst>
              <a:ext uri="{FF2B5EF4-FFF2-40B4-BE49-F238E27FC236}">
                <a16:creationId xmlns:a16="http://schemas.microsoft.com/office/drawing/2014/main" id="{55D6D5C9-42A0-499C-BFA1-F9C345ED29C4}"/>
              </a:ext>
            </a:extLst>
          </p:cNvPr>
          <p:cNvSpPr txBox="1"/>
          <p:nvPr/>
        </p:nvSpPr>
        <p:spPr>
          <a:xfrm>
            <a:off x="1619213" y="2914652"/>
            <a:ext cx="4548708" cy="1415772"/>
          </a:xfrm>
          <a:prstGeom prst="rect">
            <a:avLst/>
          </a:prstGeom>
          <a:noFill/>
        </p:spPr>
        <p:txBody>
          <a:bodyPr wrap="square" rtlCol="0">
            <a:spAutoFit/>
          </a:bodyPr>
          <a:lstStyle/>
          <a:p>
            <a:r>
              <a:rPr lang="en-GB" sz="1400" b="1" dirty="0">
                <a:solidFill>
                  <a:schemeClr val="accent2"/>
                </a:solidFill>
              </a:rPr>
              <a:t>SIMPLICITY</a:t>
            </a:r>
          </a:p>
          <a:p>
            <a:r>
              <a:rPr lang="en-GB" sz="1200" dirty="0">
                <a:solidFill>
                  <a:schemeClr val="tx1">
                    <a:lumMod val="50000"/>
                    <a:lumOff val="50000"/>
                  </a:schemeClr>
                </a:solidFill>
              </a:rPr>
              <a:t>One simple audio device per room connected by Wi Fi installed in minutes. </a:t>
            </a:r>
          </a:p>
          <a:p>
            <a:pPr marL="171450" indent="-171450">
              <a:buFont typeface="Arial" panose="020B0604020202020204" pitchFamily="34" charset="0"/>
              <a:buChar char="•"/>
            </a:pPr>
            <a:r>
              <a:rPr lang="en-GB" sz="1200" dirty="0">
                <a:solidFill>
                  <a:schemeClr val="tx1">
                    <a:lumMod val="50000"/>
                    <a:lumOff val="50000"/>
                  </a:schemeClr>
                </a:solidFill>
              </a:rPr>
              <a:t>Mobile optimised web-app keeps staff up to date on resident’s well being </a:t>
            </a:r>
          </a:p>
          <a:p>
            <a:pPr marL="171450" indent="-171450">
              <a:buFont typeface="Arial" panose="020B0604020202020204" pitchFamily="34" charset="0"/>
              <a:buChar char="•"/>
            </a:pPr>
            <a:r>
              <a:rPr lang="en-GB" sz="1200" dirty="0">
                <a:solidFill>
                  <a:schemeClr val="tx1">
                    <a:lumMod val="50000"/>
                    <a:lumOff val="50000"/>
                  </a:schemeClr>
                </a:solidFill>
              </a:rPr>
              <a:t>Automatically “learns” each resident’s night time acoustic profile</a:t>
            </a:r>
          </a:p>
          <a:p>
            <a:pPr marL="171450" indent="-171450">
              <a:buFont typeface="Arial" panose="020B0604020202020204" pitchFamily="34" charset="0"/>
              <a:buChar char="•"/>
            </a:pPr>
            <a:r>
              <a:rPr lang="en-GB" sz="1200" dirty="0">
                <a:solidFill>
                  <a:schemeClr val="tx1">
                    <a:lumMod val="50000"/>
                    <a:lumOff val="50000"/>
                  </a:schemeClr>
                </a:solidFill>
              </a:rPr>
              <a:t>Settings allow acoustic anomalies to be delivered to staff</a:t>
            </a:r>
          </a:p>
        </p:txBody>
      </p:sp>
      <p:sp>
        <p:nvSpPr>
          <p:cNvPr id="23" name="TextBox 22">
            <a:extLst>
              <a:ext uri="{FF2B5EF4-FFF2-40B4-BE49-F238E27FC236}">
                <a16:creationId xmlns:a16="http://schemas.microsoft.com/office/drawing/2014/main" id="{76511A35-1C91-4BD7-8E17-D9D829D4DA33}"/>
              </a:ext>
            </a:extLst>
          </p:cNvPr>
          <p:cNvSpPr txBox="1"/>
          <p:nvPr/>
        </p:nvSpPr>
        <p:spPr>
          <a:xfrm>
            <a:off x="7643293" y="1621942"/>
            <a:ext cx="4215115" cy="861774"/>
          </a:xfrm>
          <a:prstGeom prst="rect">
            <a:avLst/>
          </a:prstGeom>
          <a:noFill/>
        </p:spPr>
        <p:txBody>
          <a:bodyPr wrap="square" rtlCol="0">
            <a:spAutoFit/>
          </a:bodyPr>
          <a:lstStyle/>
          <a:p>
            <a:r>
              <a:rPr lang="en-GB" sz="1400" b="1" dirty="0">
                <a:solidFill>
                  <a:schemeClr val="accent2"/>
                </a:solidFill>
              </a:rPr>
              <a:t>Provide better care for high dependency residents</a:t>
            </a:r>
          </a:p>
          <a:p>
            <a:r>
              <a:rPr lang="en-GB" sz="1200" dirty="0">
                <a:solidFill>
                  <a:schemeClr val="tx1">
                    <a:lumMod val="50000"/>
                    <a:lumOff val="50000"/>
                  </a:schemeClr>
                </a:solidFill>
              </a:rPr>
              <a:t>Engage in Other Activities to support the running of the home </a:t>
            </a:r>
          </a:p>
          <a:p>
            <a:pPr marL="171450" indent="-171450">
              <a:buFont typeface="Arial" panose="020B0604020202020204" pitchFamily="34" charset="0"/>
              <a:buChar char="•"/>
            </a:pPr>
            <a:r>
              <a:rPr lang="en-GB" sz="1200" dirty="0">
                <a:solidFill>
                  <a:schemeClr val="tx1">
                    <a:lumMod val="50000"/>
                    <a:lumOff val="50000"/>
                  </a:schemeClr>
                </a:solidFill>
              </a:rPr>
              <a:t>Admit higher dependency residents without staffing up. </a:t>
            </a:r>
          </a:p>
          <a:p>
            <a:pPr marL="171450" indent="-171450">
              <a:buFont typeface="Arial" panose="020B0604020202020204" pitchFamily="34" charset="0"/>
              <a:buChar char="•"/>
            </a:pPr>
            <a:r>
              <a:rPr lang="en-GB" sz="1200" dirty="0">
                <a:solidFill>
                  <a:schemeClr val="tx1">
                    <a:lumMod val="50000"/>
                    <a:lumOff val="50000"/>
                  </a:schemeClr>
                </a:solidFill>
              </a:rPr>
              <a:t>Reduce agency staff use</a:t>
            </a:r>
          </a:p>
        </p:txBody>
      </p:sp>
      <p:sp>
        <p:nvSpPr>
          <p:cNvPr id="14" name="TextBox 13">
            <a:extLst>
              <a:ext uri="{FF2B5EF4-FFF2-40B4-BE49-F238E27FC236}">
                <a16:creationId xmlns:a16="http://schemas.microsoft.com/office/drawing/2014/main" id="{30566BEB-7F72-6E47-B1B4-32C429B86F7D}"/>
              </a:ext>
            </a:extLst>
          </p:cNvPr>
          <p:cNvSpPr txBox="1"/>
          <p:nvPr/>
        </p:nvSpPr>
        <p:spPr>
          <a:xfrm>
            <a:off x="7777012" y="2806671"/>
            <a:ext cx="2960169" cy="1723549"/>
          </a:xfrm>
          <a:prstGeom prst="rect">
            <a:avLst/>
          </a:prstGeom>
          <a:noFill/>
        </p:spPr>
        <p:txBody>
          <a:bodyPr wrap="square" rtlCol="0">
            <a:spAutoFit/>
          </a:bodyPr>
          <a:lstStyle/>
          <a:p>
            <a:r>
              <a:rPr lang="en-GB" sz="1400" b="1" dirty="0">
                <a:solidFill>
                  <a:schemeClr val="accent2"/>
                </a:solidFill>
              </a:rPr>
              <a:t>Recognised improvements in care provision</a:t>
            </a:r>
          </a:p>
          <a:p>
            <a:r>
              <a:rPr lang="en-GB" sz="1200" dirty="0">
                <a:solidFill>
                  <a:schemeClr val="tx1">
                    <a:lumMod val="50000"/>
                    <a:lumOff val="50000"/>
                  </a:schemeClr>
                </a:solidFill>
              </a:rPr>
              <a:t>“{CQC} inspectors reported that {care home’s} acoustic monitoring system enabled staff to respond more promptly and appropriately to people’s support needs during the night”</a:t>
            </a:r>
          </a:p>
          <a:p>
            <a:r>
              <a:rPr lang="en-GB" sz="900" dirty="0">
                <a:solidFill>
                  <a:schemeClr val="tx1">
                    <a:lumMod val="50000"/>
                    <a:lumOff val="50000"/>
                  </a:schemeClr>
                </a:solidFill>
              </a:rPr>
              <a:t>State of Health Care and Adult Social Care in England 2016/2017</a:t>
            </a:r>
          </a:p>
        </p:txBody>
      </p:sp>
      <p:pic>
        <p:nvPicPr>
          <p:cNvPr id="17" name="Picture 16" descr="A picture containing food, plate&#10;&#10;Description automatically generated">
            <a:extLst>
              <a:ext uri="{FF2B5EF4-FFF2-40B4-BE49-F238E27FC236}">
                <a16:creationId xmlns:a16="http://schemas.microsoft.com/office/drawing/2014/main" id="{6DD42690-9993-0F40-9530-8A6E48C74A1A}"/>
              </a:ext>
            </a:extLst>
          </p:cNvPr>
          <p:cNvPicPr>
            <a:picLocks noChangeAspect="1"/>
          </p:cNvPicPr>
          <p:nvPr/>
        </p:nvPicPr>
        <p:blipFill>
          <a:blip r:embed="rId3"/>
          <a:stretch>
            <a:fillRect/>
          </a:stretch>
        </p:blipFill>
        <p:spPr>
          <a:xfrm>
            <a:off x="453114" y="2932271"/>
            <a:ext cx="860400" cy="8604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08DC5902-A4E6-D343-95FB-2AEB320D6217}"/>
              </a:ext>
            </a:extLst>
          </p:cNvPr>
          <p:cNvPicPr>
            <a:picLocks noChangeAspect="1"/>
          </p:cNvPicPr>
          <p:nvPr/>
        </p:nvPicPr>
        <p:blipFill>
          <a:blip r:embed="rId4"/>
          <a:stretch>
            <a:fillRect/>
          </a:stretch>
        </p:blipFill>
        <p:spPr>
          <a:xfrm>
            <a:off x="453114" y="1673412"/>
            <a:ext cx="860400" cy="860400"/>
          </a:xfrm>
          <a:prstGeom prst="rect">
            <a:avLst/>
          </a:prstGeom>
        </p:spPr>
      </p:pic>
      <p:pic>
        <p:nvPicPr>
          <p:cNvPr id="19" name="Picture 18" descr="A close up of a sign&#10;&#10;Description automatically generated">
            <a:extLst>
              <a:ext uri="{FF2B5EF4-FFF2-40B4-BE49-F238E27FC236}">
                <a16:creationId xmlns:a16="http://schemas.microsoft.com/office/drawing/2014/main" id="{37CA660D-8AD2-4745-8BF1-551F0448C6BD}"/>
              </a:ext>
            </a:extLst>
          </p:cNvPr>
          <p:cNvPicPr>
            <a:picLocks noChangeAspect="1"/>
          </p:cNvPicPr>
          <p:nvPr/>
        </p:nvPicPr>
        <p:blipFill>
          <a:blip r:embed="rId5"/>
          <a:stretch>
            <a:fillRect/>
          </a:stretch>
        </p:blipFill>
        <p:spPr>
          <a:xfrm>
            <a:off x="6588975" y="1672037"/>
            <a:ext cx="861775" cy="861775"/>
          </a:xfrm>
          <a:prstGeom prst="rect">
            <a:avLst/>
          </a:prstGeom>
        </p:spPr>
      </p:pic>
      <p:pic>
        <p:nvPicPr>
          <p:cNvPr id="10" name="Picture 9" descr="A picture containing game&#10;&#10;Description automatically generated">
            <a:extLst>
              <a:ext uri="{FF2B5EF4-FFF2-40B4-BE49-F238E27FC236}">
                <a16:creationId xmlns:a16="http://schemas.microsoft.com/office/drawing/2014/main" id="{F0477C25-93F6-3B43-8F43-BF60241E5CC9}"/>
              </a:ext>
            </a:extLst>
          </p:cNvPr>
          <p:cNvPicPr>
            <a:picLocks noChangeAspect="1"/>
          </p:cNvPicPr>
          <p:nvPr/>
        </p:nvPicPr>
        <p:blipFill>
          <a:blip r:embed="rId6"/>
          <a:stretch>
            <a:fillRect/>
          </a:stretch>
        </p:blipFill>
        <p:spPr>
          <a:xfrm>
            <a:off x="3719550" y="3728773"/>
            <a:ext cx="3296766" cy="3296766"/>
          </a:xfrm>
          <a:prstGeom prst="rect">
            <a:avLst/>
          </a:prstGeom>
        </p:spPr>
      </p:pic>
      <p:pic>
        <p:nvPicPr>
          <p:cNvPr id="3" name="Picture 2">
            <a:extLst>
              <a:ext uri="{FF2B5EF4-FFF2-40B4-BE49-F238E27FC236}">
                <a16:creationId xmlns:a16="http://schemas.microsoft.com/office/drawing/2014/main" id="{68DB7E91-BF51-4772-B966-C75C5921FA08}"/>
              </a:ext>
            </a:extLst>
          </p:cNvPr>
          <p:cNvPicPr>
            <a:picLocks noChangeAspect="1"/>
          </p:cNvPicPr>
          <p:nvPr/>
        </p:nvPicPr>
        <p:blipFill>
          <a:blip r:embed="rId7"/>
          <a:stretch>
            <a:fillRect/>
          </a:stretch>
        </p:blipFill>
        <p:spPr>
          <a:xfrm>
            <a:off x="6473620" y="2734385"/>
            <a:ext cx="1194387" cy="2116572"/>
          </a:xfrm>
          <a:prstGeom prst="rect">
            <a:avLst/>
          </a:prstGeom>
        </p:spPr>
      </p:pic>
    </p:spTree>
    <p:extLst>
      <p:ext uri="{BB962C8B-B14F-4D97-AF65-F5344CB8AC3E}">
        <p14:creationId xmlns:p14="http://schemas.microsoft.com/office/powerpoint/2010/main" val="2499696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B619-5737-454B-B1C5-FD610DB785AC}"/>
              </a:ext>
            </a:extLst>
          </p:cNvPr>
          <p:cNvSpPr>
            <a:spLocks noGrp="1"/>
          </p:cNvSpPr>
          <p:nvPr>
            <p:ph type="title"/>
          </p:nvPr>
        </p:nvSpPr>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id="{95398135-3594-1340-B18A-B51821A3E1D3}"/>
              </a:ext>
            </a:extLst>
          </p:cNvPr>
          <p:cNvPicPr>
            <a:picLocks noGrp="1" noChangeAspect="1"/>
          </p:cNvPicPr>
          <p:nvPr>
            <p:ph idx="1"/>
          </p:nvPr>
        </p:nvPicPr>
        <p:blipFill>
          <a:blip r:embed="rId2"/>
          <a:stretch>
            <a:fillRect/>
          </a:stretch>
        </p:blipFill>
        <p:spPr>
          <a:xfrm>
            <a:off x="0" y="0"/>
            <a:ext cx="12180808" cy="7030995"/>
          </a:xfrm>
        </p:spPr>
      </p:pic>
      <p:sp>
        <p:nvSpPr>
          <p:cNvPr id="7" name="TextBox 6">
            <a:extLst>
              <a:ext uri="{FF2B5EF4-FFF2-40B4-BE49-F238E27FC236}">
                <a16:creationId xmlns:a16="http://schemas.microsoft.com/office/drawing/2014/main" id="{017DD3F2-9FBF-3B43-84C6-70A52048DFA0}"/>
              </a:ext>
            </a:extLst>
          </p:cNvPr>
          <p:cNvSpPr txBox="1"/>
          <p:nvPr/>
        </p:nvSpPr>
        <p:spPr>
          <a:xfrm>
            <a:off x="313852" y="2764643"/>
            <a:ext cx="8400393" cy="1107996"/>
          </a:xfrm>
          <a:prstGeom prst="rect">
            <a:avLst/>
          </a:prstGeom>
          <a:noFill/>
        </p:spPr>
        <p:txBody>
          <a:bodyPr wrap="square" rtlCol="0">
            <a:spAutoFit/>
          </a:bodyPr>
          <a:lstStyle/>
          <a:p>
            <a:r>
              <a:rPr lang="en-GB" sz="6600" b="1" dirty="0">
                <a:ln>
                  <a:solidFill>
                    <a:schemeClr val="bg1"/>
                  </a:solidFill>
                </a:ln>
                <a:noFill/>
                <a:latin typeface="Gothic720 BT" panose="020C0603020203020204" pitchFamily="34" charset="0"/>
              </a:rPr>
              <a:t>AFTER CARE</a:t>
            </a:r>
            <a:r>
              <a:rPr lang="en-US" sz="6600" b="1" dirty="0">
                <a:ln>
                  <a:solidFill>
                    <a:schemeClr val="bg1"/>
                  </a:solidFill>
                </a:ln>
                <a:noFill/>
                <a:latin typeface="Gothic720 BT" panose="020C0603020203020204" pitchFamily="34" charset="0"/>
              </a:rPr>
              <a:t>…</a:t>
            </a:r>
            <a:endParaRPr lang="en-GB" sz="6600" b="1" dirty="0">
              <a:ln>
                <a:solidFill>
                  <a:schemeClr val="bg1"/>
                </a:solidFill>
              </a:ln>
              <a:noFill/>
              <a:latin typeface="Gothic720 BT" panose="020C0603020203020204" pitchFamily="34" charset="0"/>
            </a:endParaRPr>
          </a:p>
        </p:txBody>
      </p:sp>
    </p:spTree>
    <p:extLst>
      <p:ext uri="{BB962C8B-B14F-4D97-AF65-F5344CB8AC3E}">
        <p14:creationId xmlns:p14="http://schemas.microsoft.com/office/powerpoint/2010/main" val="257392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253D-485B-9E4C-B200-66BD6E30903B}"/>
              </a:ext>
            </a:extLst>
          </p:cNvPr>
          <p:cNvSpPr>
            <a:spLocks noGrp="1"/>
          </p:cNvSpPr>
          <p:nvPr>
            <p:ph type="title"/>
          </p:nvPr>
        </p:nvSpPr>
        <p:spPr/>
        <p:txBody>
          <a:bodyPr/>
          <a:lstStyle/>
          <a:p>
            <a:endParaRPr lang="en-US"/>
          </a:p>
        </p:txBody>
      </p:sp>
      <p:pic>
        <p:nvPicPr>
          <p:cNvPr id="5" name="Content Placeholder 4" descr="A close up of a logo&#10;&#10;Description automatically generated">
            <a:extLst>
              <a:ext uri="{FF2B5EF4-FFF2-40B4-BE49-F238E27FC236}">
                <a16:creationId xmlns:a16="http://schemas.microsoft.com/office/drawing/2014/main" id="{EF826CC6-AE2D-CA48-A807-6E62AFDA3560}"/>
              </a:ext>
            </a:extLst>
          </p:cNvPr>
          <p:cNvPicPr>
            <a:picLocks noGrp="1" noChangeAspect="1"/>
          </p:cNvPicPr>
          <p:nvPr>
            <p:ph idx="1"/>
          </p:nvPr>
        </p:nvPicPr>
        <p:blipFill>
          <a:blip r:embed="rId2"/>
          <a:stretch>
            <a:fillRect/>
          </a:stretch>
        </p:blipFill>
        <p:spPr>
          <a:xfrm>
            <a:off x="0" y="-160377"/>
            <a:ext cx="12192001" cy="7037456"/>
          </a:xfrm>
        </p:spPr>
      </p:pic>
      <p:sp>
        <p:nvSpPr>
          <p:cNvPr id="6" name="Rectangle 5">
            <a:extLst>
              <a:ext uri="{FF2B5EF4-FFF2-40B4-BE49-F238E27FC236}">
                <a16:creationId xmlns:a16="http://schemas.microsoft.com/office/drawing/2014/main" id="{D9FCA08D-578E-DB46-85D0-D8DDEB05A6A3}"/>
              </a:ext>
            </a:extLst>
          </p:cNvPr>
          <p:cNvSpPr/>
          <p:nvPr/>
        </p:nvSpPr>
        <p:spPr>
          <a:xfrm>
            <a:off x="0" y="-160377"/>
            <a:ext cx="12192000" cy="3608454"/>
          </a:xfrm>
          <a:prstGeom prst="rect">
            <a:avLst/>
          </a:prstGeom>
          <a:solidFill>
            <a:srgbClr val="F47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C9996DF-4C77-B544-99BB-28AC0180C400}"/>
              </a:ext>
            </a:extLst>
          </p:cNvPr>
          <p:cNvSpPr txBox="1"/>
          <p:nvPr/>
        </p:nvSpPr>
        <p:spPr>
          <a:xfrm>
            <a:off x="568216" y="250130"/>
            <a:ext cx="8400393" cy="769441"/>
          </a:xfrm>
          <a:prstGeom prst="rect">
            <a:avLst/>
          </a:prstGeom>
          <a:noFill/>
        </p:spPr>
        <p:txBody>
          <a:bodyPr wrap="square" rtlCol="0">
            <a:spAutoFit/>
          </a:bodyPr>
          <a:lstStyle/>
          <a:p>
            <a:r>
              <a:rPr lang="en-GB" sz="4400" b="1" dirty="0">
                <a:ln>
                  <a:solidFill>
                    <a:schemeClr val="bg1"/>
                  </a:solidFill>
                </a:ln>
                <a:noFill/>
                <a:latin typeface="Gothic720 BT" panose="020C0603020203020204" pitchFamily="34" charset="0"/>
              </a:rPr>
              <a:t>AFTER CARE</a:t>
            </a:r>
          </a:p>
        </p:txBody>
      </p:sp>
      <p:sp>
        <p:nvSpPr>
          <p:cNvPr id="11" name="TextBox 10">
            <a:extLst>
              <a:ext uri="{FF2B5EF4-FFF2-40B4-BE49-F238E27FC236}">
                <a16:creationId xmlns:a16="http://schemas.microsoft.com/office/drawing/2014/main" id="{4EF0D1D0-AFF2-440C-BEF6-57B44BB6E079}"/>
              </a:ext>
            </a:extLst>
          </p:cNvPr>
          <p:cNvSpPr txBox="1"/>
          <p:nvPr/>
        </p:nvSpPr>
        <p:spPr>
          <a:xfrm>
            <a:off x="629999" y="952597"/>
            <a:ext cx="6840477" cy="2246769"/>
          </a:xfrm>
          <a:prstGeom prst="rect">
            <a:avLst/>
          </a:prstGeom>
          <a:noFill/>
        </p:spPr>
        <p:txBody>
          <a:bodyPr wrap="square" rtlCol="0">
            <a:spAutoFit/>
          </a:bodyPr>
          <a:lstStyle/>
          <a:p>
            <a:r>
              <a:rPr lang="en-GB" sz="1400" b="1" dirty="0">
                <a:solidFill>
                  <a:schemeClr val="bg1"/>
                </a:solidFill>
              </a:rPr>
              <a:t>Keeping those in your care safe and secure, with total peace of mind is paramount.  </a:t>
            </a:r>
          </a:p>
          <a:p>
            <a:endParaRPr lang="en-GB" sz="1400" dirty="0">
              <a:solidFill>
                <a:schemeClr val="bg1"/>
              </a:solidFill>
            </a:endParaRPr>
          </a:p>
          <a:p>
            <a:r>
              <a:rPr lang="en-GB" sz="1400" dirty="0">
                <a:solidFill>
                  <a:schemeClr val="bg1"/>
                </a:solidFill>
              </a:rPr>
              <a:t>Having chosen the UK’s leading Nurse Call solution you’ll want the reassurance that your investment will last for many years</a:t>
            </a:r>
          </a:p>
          <a:p>
            <a:endParaRPr lang="en-GB" sz="1400" dirty="0">
              <a:solidFill>
                <a:schemeClr val="bg1"/>
              </a:solidFill>
            </a:endParaRPr>
          </a:p>
          <a:p>
            <a:r>
              <a:rPr lang="en-GB" sz="1400" dirty="0">
                <a:solidFill>
                  <a:schemeClr val="bg1"/>
                </a:solidFill>
              </a:rPr>
              <a:t>Our award winning service and engineering teams are always available and there are a variety of ways we can support you.</a:t>
            </a:r>
          </a:p>
          <a:p>
            <a:endParaRPr lang="en-GB" sz="1400" dirty="0">
              <a:solidFill>
                <a:schemeClr val="bg1"/>
              </a:solidFill>
            </a:endParaRPr>
          </a:p>
          <a:p>
            <a:r>
              <a:rPr lang="en-GB" sz="1400" dirty="0">
                <a:solidFill>
                  <a:schemeClr val="bg1"/>
                </a:solidFill>
              </a:rPr>
              <a:t>Who better the provide service and support that the same people who designed and built the system</a:t>
            </a:r>
          </a:p>
        </p:txBody>
      </p:sp>
      <p:sp>
        <p:nvSpPr>
          <p:cNvPr id="12" name="TextBox 11">
            <a:extLst>
              <a:ext uri="{FF2B5EF4-FFF2-40B4-BE49-F238E27FC236}">
                <a16:creationId xmlns:a16="http://schemas.microsoft.com/office/drawing/2014/main" id="{49A4F48E-B768-40AF-ABC2-BC93203E4874}"/>
              </a:ext>
            </a:extLst>
          </p:cNvPr>
          <p:cNvSpPr txBox="1"/>
          <p:nvPr/>
        </p:nvSpPr>
        <p:spPr>
          <a:xfrm>
            <a:off x="4641344" y="3871848"/>
            <a:ext cx="6840477" cy="2246769"/>
          </a:xfrm>
          <a:prstGeom prst="rect">
            <a:avLst/>
          </a:prstGeom>
          <a:noFill/>
        </p:spPr>
        <p:txBody>
          <a:bodyPr wrap="square" rtlCol="0">
            <a:spAutoFit/>
          </a:bodyPr>
          <a:lstStyle/>
          <a:p>
            <a:r>
              <a:rPr lang="en-GB" sz="1400" b="1" dirty="0">
                <a:solidFill>
                  <a:schemeClr val="accent2"/>
                </a:solidFill>
              </a:rPr>
              <a:t>COURTNEY THORNE SERVICE PLANS</a:t>
            </a:r>
          </a:p>
          <a:p>
            <a:pPr marL="285750" indent="-285750">
              <a:buFont typeface="Arial" panose="020B0604020202020204" pitchFamily="34" charset="0"/>
              <a:buChar char="•"/>
            </a:pPr>
            <a:r>
              <a:rPr lang="en-GB" sz="1400" dirty="0">
                <a:solidFill>
                  <a:schemeClr val="tx1">
                    <a:lumMod val="50000"/>
                    <a:lumOff val="50000"/>
                  </a:schemeClr>
                </a:solidFill>
              </a:rPr>
              <a:t>Courtney Thorne provide technical support 24/7 - 365 days of the year</a:t>
            </a:r>
          </a:p>
          <a:p>
            <a:pPr marL="285750" indent="-285750">
              <a:buFont typeface="Arial" panose="020B0604020202020204" pitchFamily="34" charset="0"/>
              <a:buChar char="•"/>
            </a:pPr>
            <a:r>
              <a:rPr lang="en-GB" sz="1400" dirty="0">
                <a:solidFill>
                  <a:schemeClr val="tx1">
                    <a:lumMod val="50000"/>
                    <a:lumOff val="50000"/>
                  </a:schemeClr>
                </a:solidFill>
              </a:rPr>
              <a:t>Over 90% of customer issues are successfully resolved on the same day of reporting </a:t>
            </a:r>
          </a:p>
          <a:p>
            <a:pPr marL="285750" indent="-285750">
              <a:buFont typeface="Arial" panose="020B0604020202020204" pitchFamily="34" charset="0"/>
              <a:buChar char="•"/>
            </a:pPr>
            <a:r>
              <a:rPr lang="en-GB" sz="1400" dirty="0">
                <a:solidFill>
                  <a:schemeClr val="tx1">
                    <a:lumMod val="50000"/>
                    <a:lumOff val="50000"/>
                  </a:schemeClr>
                </a:solidFill>
              </a:rPr>
              <a:t>A system maintained by the manufacturer is the best way to preserve its quality</a:t>
            </a:r>
          </a:p>
          <a:p>
            <a:pPr marL="285750" indent="-285750">
              <a:buFont typeface="Arial" panose="020B0604020202020204" pitchFamily="34" charset="0"/>
              <a:buChar char="•"/>
            </a:pPr>
            <a:r>
              <a:rPr lang="en-GB" sz="1400" dirty="0">
                <a:solidFill>
                  <a:schemeClr val="tx1">
                    <a:lumMod val="50000"/>
                    <a:lumOff val="50000"/>
                  </a:schemeClr>
                </a:solidFill>
              </a:rPr>
              <a:t>Courtney Thorne solutions are typically in service for well over 7 years</a:t>
            </a:r>
          </a:p>
          <a:p>
            <a:pPr marL="285750" indent="-285750">
              <a:buFont typeface="Arial" panose="020B0604020202020204" pitchFamily="34" charset="0"/>
              <a:buChar char="•"/>
            </a:pPr>
            <a:r>
              <a:rPr lang="en-GB" sz="1400" dirty="0">
                <a:solidFill>
                  <a:schemeClr val="tx1">
                    <a:lumMod val="50000"/>
                    <a:lumOff val="50000"/>
                  </a:schemeClr>
                </a:solidFill>
              </a:rPr>
              <a:t>Some systems are over 15 years old and are maintained by our service team</a:t>
            </a:r>
          </a:p>
          <a:p>
            <a:pPr marL="285750" indent="-285750">
              <a:buFont typeface="Arial" panose="020B0604020202020204" pitchFamily="34" charset="0"/>
              <a:buChar char="•"/>
            </a:pPr>
            <a:r>
              <a:rPr lang="en-GB" sz="1400" dirty="0">
                <a:solidFill>
                  <a:schemeClr val="tx1">
                    <a:lumMod val="50000"/>
                    <a:lumOff val="50000"/>
                  </a:schemeClr>
                </a:solidFill>
              </a:rPr>
              <a:t>Our service team are available by phone, remote access and email. </a:t>
            </a:r>
          </a:p>
          <a:p>
            <a:pPr marL="285750" indent="-285750">
              <a:buFont typeface="Arial" panose="020B0604020202020204" pitchFamily="34" charset="0"/>
              <a:buChar char="•"/>
            </a:pPr>
            <a:r>
              <a:rPr lang="en-GB" sz="1400" dirty="0">
                <a:solidFill>
                  <a:schemeClr val="tx1">
                    <a:lumMod val="50000"/>
                    <a:lumOff val="50000"/>
                  </a:schemeClr>
                </a:solidFill>
              </a:rPr>
              <a:t>Our fully trained and fully equipped engineers will visit the site if necessary</a:t>
            </a:r>
          </a:p>
          <a:p>
            <a:pPr marL="285750" indent="-285750">
              <a:buFont typeface="Arial" panose="020B0604020202020204" pitchFamily="34" charset="0"/>
              <a:buChar char="•"/>
            </a:pPr>
            <a:r>
              <a:rPr lang="en-GB" sz="1400" dirty="0">
                <a:solidFill>
                  <a:schemeClr val="tx1">
                    <a:lumMod val="50000"/>
                    <a:lumOff val="50000"/>
                  </a:schemeClr>
                </a:solidFill>
              </a:rPr>
              <a:t>We have a range of Service Plans to suit all budgets </a:t>
            </a:r>
          </a:p>
          <a:p>
            <a:pPr marL="285750" indent="-285750">
              <a:buFont typeface="Arial" panose="020B0604020202020204" pitchFamily="34" charset="0"/>
              <a:buChar char="•"/>
            </a:pPr>
            <a:r>
              <a:rPr lang="en-GB" sz="1400" dirty="0">
                <a:solidFill>
                  <a:schemeClr val="tx1">
                    <a:lumMod val="50000"/>
                    <a:lumOff val="50000"/>
                  </a:schemeClr>
                </a:solidFill>
              </a:rPr>
              <a:t>Costs can be spread across the year with 12 monthly Direct Debit payments </a:t>
            </a:r>
          </a:p>
        </p:txBody>
      </p:sp>
      <p:pic>
        <p:nvPicPr>
          <p:cNvPr id="8" name="Picture 7" descr="A close up of a sign&#10;&#10;Description automatically generated">
            <a:extLst>
              <a:ext uri="{FF2B5EF4-FFF2-40B4-BE49-F238E27FC236}">
                <a16:creationId xmlns:a16="http://schemas.microsoft.com/office/drawing/2014/main" id="{2A6AE92C-7EE9-364B-A230-81ABD7FF6E00}"/>
              </a:ext>
            </a:extLst>
          </p:cNvPr>
          <p:cNvPicPr>
            <a:picLocks noChangeAspect="1"/>
          </p:cNvPicPr>
          <p:nvPr/>
        </p:nvPicPr>
        <p:blipFill>
          <a:blip r:embed="rId3"/>
          <a:stretch>
            <a:fillRect/>
          </a:stretch>
        </p:blipFill>
        <p:spPr>
          <a:xfrm>
            <a:off x="8906146" y="334372"/>
            <a:ext cx="2529648" cy="2529648"/>
          </a:xfrm>
          <a:prstGeom prst="rect">
            <a:avLst/>
          </a:prstGeom>
        </p:spPr>
      </p:pic>
      <p:pic>
        <p:nvPicPr>
          <p:cNvPr id="13" name="Picture 12" descr="A picture containing drawing, game&#10;&#10;Description automatically generated">
            <a:extLst>
              <a:ext uri="{FF2B5EF4-FFF2-40B4-BE49-F238E27FC236}">
                <a16:creationId xmlns:a16="http://schemas.microsoft.com/office/drawing/2014/main" id="{ABE7780B-C268-C24D-99A6-6FBDFC0C9908}"/>
              </a:ext>
            </a:extLst>
          </p:cNvPr>
          <p:cNvPicPr>
            <a:picLocks noChangeAspect="1"/>
          </p:cNvPicPr>
          <p:nvPr/>
        </p:nvPicPr>
        <p:blipFill>
          <a:blip r:embed="rId4"/>
          <a:stretch>
            <a:fillRect/>
          </a:stretch>
        </p:blipFill>
        <p:spPr>
          <a:xfrm>
            <a:off x="568215" y="3696498"/>
            <a:ext cx="2422119" cy="2422119"/>
          </a:xfrm>
          <a:prstGeom prst="rect">
            <a:avLst/>
          </a:prstGeom>
        </p:spPr>
      </p:pic>
    </p:spTree>
    <p:extLst>
      <p:ext uri="{BB962C8B-B14F-4D97-AF65-F5344CB8AC3E}">
        <p14:creationId xmlns:p14="http://schemas.microsoft.com/office/powerpoint/2010/main" val="370669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B619-5737-454B-B1C5-FD610DB785AC}"/>
              </a:ext>
            </a:extLst>
          </p:cNvPr>
          <p:cNvSpPr>
            <a:spLocks noGrp="1"/>
          </p:cNvSpPr>
          <p:nvPr>
            <p:ph type="title"/>
          </p:nvPr>
        </p:nvSpPr>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id="{95398135-3594-1340-B18A-B51821A3E1D3}"/>
              </a:ext>
            </a:extLst>
          </p:cNvPr>
          <p:cNvPicPr>
            <a:picLocks noGrp="1" noChangeAspect="1"/>
          </p:cNvPicPr>
          <p:nvPr>
            <p:ph idx="1"/>
          </p:nvPr>
        </p:nvPicPr>
        <p:blipFill>
          <a:blip r:embed="rId2"/>
          <a:stretch>
            <a:fillRect/>
          </a:stretch>
        </p:blipFill>
        <p:spPr>
          <a:xfrm>
            <a:off x="0" y="0"/>
            <a:ext cx="12180808" cy="7030995"/>
          </a:xfrm>
        </p:spPr>
      </p:pic>
      <p:sp>
        <p:nvSpPr>
          <p:cNvPr id="7" name="TextBox 6">
            <a:extLst>
              <a:ext uri="{FF2B5EF4-FFF2-40B4-BE49-F238E27FC236}">
                <a16:creationId xmlns:a16="http://schemas.microsoft.com/office/drawing/2014/main" id="{017DD3F2-9FBF-3B43-84C6-70A52048DFA0}"/>
              </a:ext>
            </a:extLst>
          </p:cNvPr>
          <p:cNvSpPr txBox="1"/>
          <p:nvPr/>
        </p:nvSpPr>
        <p:spPr>
          <a:xfrm>
            <a:off x="313852" y="2764643"/>
            <a:ext cx="8400393" cy="2123658"/>
          </a:xfrm>
          <a:prstGeom prst="rect">
            <a:avLst/>
          </a:prstGeom>
          <a:noFill/>
        </p:spPr>
        <p:txBody>
          <a:bodyPr wrap="square" rtlCol="0">
            <a:spAutoFit/>
          </a:bodyPr>
          <a:lstStyle/>
          <a:p>
            <a:r>
              <a:rPr lang="en-GB" sz="6600" b="1" dirty="0">
                <a:ln>
                  <a:solidFill>
                    <a:schemeClr val="bg1"/>
                  </a:solidFill>
                </a:ln>
                <a:noFill/>
                <a:latin typeface="Gothic720 BT" panose="020C0603020203020204" pitchFamily="34" charset="0"/>
              </a:rPr>
              <a:t>ASSISTIVE TECHNOLOGIES</a:t>
            </a:r>
            <a:r>
              <a:rPr lang="en-US" sz="6600" b="1" dirty="0">
                <a:ln>
                  <a:solidFill>
                    <a:schemeClr val="bg1"/>
                  </a:solidFill>
                </a:ln>
                <a:noFill/>
                <a:latin typeface="Gothic720 BT" panose="020C0603020203020204" pitchFamily="34" charset="0"/>
              </a:rPr>
              <a:t>…</a:t>
            </a:r>
            <a:endParaRPr lang="en-GB" sz="6600" b="1" dirty="0">
              <a:ln>
                <a:solidFill>
                  <a:schemeClr val="bg1"/>
                </a:solidFill>
              </a:ln>
              <a:noFill/>
              <a:latin typeface="Gothic720 BT" panose="020C0603020203020204" pitchFamily="34" charset="0"/>
            </a:endParaRPr>
          </a:p>
        </p:txBody>
      </p:sp>
    </p:spTree>
    <p:extLst>
      <p:ext uri="{BB962C8B-B14F-4D97-AF65-F5344CB8AC3E}">
        <p14:creationId xmlns:p14="http://schemas.microsoft.com/office/powerpoint/2010/main" val="517030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562983-DB40-2F42-A069-3BCAB0E5B800}"/>
              </a:ext>
            </a:extLst>
          </p:cNvPr>
          <p:cNvSpPr txBox="1"/>
          <p:nvPr/>
        </p:nvSpPr>
        <p:spPr>
          <a:xfrm>
            <a:off x="286560" y="160583"/>
            <a:ext cx="11269421" cy="1077218"/>
          </a:xfrm>
          <a:prstGeom prst="rect">
            <a:avLst/>
          </a:prstGeom>
          <a:solidFill>
            <a:schemeClr val="bg1"/>
          </a:solidFill>
          <a:ln>
            <a:solidFill>
              <a:srgbClr val="1F89BE">
                <a:alpha val="0"/>
              </a:srgbClr>
            </a:solidFill>
          </a:ln>
        </p:spPr>
        <p:txBody>
          <a:bodyPr wrap="square" rtlCol="0">
            <a:spAutoFit/>
          </a:bodyPr>
          <a:lstStyle/>
          <a:p>
            <a:r>
              <a:rPr lang="en-GB" sz="3200" b="1" dirty="0">
                <a:ln>
                  <a:solidFill>
                    <a:schemeClr val="accent2"/>
                  </a:solidFill>
                </a:ln>
                <a:noFill/>
                <a:latin typeface="Gothic720 BT" panose="020C0603020203020204" pitchFamily="34" charset="0"/>
              </a:rPr>
              <a:t>ALTRA LINK</a:t>
            </a:r>
          </a:p>
          <a:p>
            <a:r>
              <a:rPr lang="en-GB" sz="3200" b="1" dirty="0">
                <a:solidFill>
                  <a:schemeClr val="accent2"/>
                </a:solidFill>
                <a:latin typeface="Gothic720 BT" panose="020C0603020203020204" pitchFamily="34" charset="0"/>
              </a:rPr>
              <a:t>ASSISTIVE TECHNOLOGIES</a:t>
            </a:r>
            <a:endParaRPr lang="en-US" sz="4400" dirty="0">
              <a:solidFill>
                <a:schemeClr val="accent2"/>
              </a:solidFill>
            </a:endParaRPr>
          </a:p>
        </p:txBody>
      </p:sp>
      <p:pic>
        <p:nvPicPr>
          <p:cNvPr id="6" name="Picture 5" descr="An office with a desk and chair in a room&#10;&#10;Description automatically generated">
            <a:extLst>
              <a:ext uri="{FF2B5EF4-FFF2-40B4-BE49-F238E27FC236}">
                <a16:creationId xmlns:a16="http://schemas.microsoft.com/office/drawing/2014/main" id="{7DBE3F5E-F07A-DE46-9F03-A9DCC285F81E}"/>
              </a:ext>
            </a:extLst>
          </p:cNvPr>
          <p:cNvPicPr>
            <a:picLocks noChangeAspect="1"/>
          </p:cNvPicPr>
          <p:nvPr/>
        </p:nvPicPr>
        <p:blipFill>
          <a:blip r:embed="rId2"/>
          <a:stretch>
            <a:fillRect/>
          </a:stretch>
        </p:blipFill>
        <p:spPr>
          <a:xfrm>
            <a:off x="286561" y="1376678"/>
            <a:ext cx="7396502" cy="5232960"/>
          </a:xfrm>
          <a:prstGeom prst="rect">
            <a:avLst/>
          </a:prstGeom>
        </p:spPr>
      </p:pic>
      <p:sp>
        <p:nvSpPr>
          <p:cNvPr id="5" name="TextBox 4">
            <a:extLst>
              <a:ext uri="{FF2B5EF4-FFF2-40B4-BE49-F238E27FC236}">
                <a16:creationId xmlns:a16="http://schemas.microsoft.com/office/drawing/2014/main" id="{CB66711C-D9F2-2748-AD0D-4C6914771596}"/>
              </a:ext>
            </a:extLst>
          </p:cNvPr>
          <p:cNvSpPr txBox="1"/>
          <p:nvPr/>
        </p:nvSpPr>
        <p:spPr>
          <a:xfrm>
            <a:off x="7990235" y="1376678"/>
            <a:ext cx="3565746" cy="4616648"/>
          </a:xfrm>
          <a:prstGeom prst="rect">
            <a:avLst/>
          </a:prstGeom>
          <a:noFill/>
        </p:spPr>
        <p:txBody>
          <a:bodyPr wrap="square" rtlCol="0">
            <a:spAutoFit/>
          </a:bodyPr>
          <a:lstStyle/>
          <a:p>
            <a:r>
              <a:rPr lang="en-GB" sz="1400" dirty="0" err="1">
                <a:solidFill>
                  <a:schemeClr val="tx1">
                    <a:lumMod val="50000"/>
                    <a:lumOff val="50000"/>
                  </a:schemeClr>
                </a:solidFill>
              </a:rPr>
              <a:t>Altra</a:t>
            </a:r>
            <a:r>
              <a:rPr lang="en-GB" sz="1400" dirty="0">
                <a:solidFill>
                  <a:schemeClr val="tx1">
                    <a:lumMod val="50000"/>
                    <a:lumOff val="50000"/>
                  </a:schemeClr>
                </a:solidFill>
              </a:rPr>
              <a:t> Link help to prevent trips and falls in all care home and hospital environments by wirelessly connecting commonly used hardwired assistive technology to the </a:t>
            </a:r>
            <a:r>
              <a:rPr lang="en-GB" sz="1400" dirty="0" err="1">
                <a:solidFill>
                  <a:schemeClr val="tx1">
                    <a:lumMod val="50000"/>
                    <a:lumOff val="50000"/>
                  </a:schemeClr>
                </a:solidFill>
              </a:rPr>
              <a:t>Altra</a:t>
            </a:r>
            <a:r>
              <a:rPr lang="en-GB" sz="1400" dirty="0">
                <a:solidFill>
                  <a:schemeClr val="tx1">
                    <a:lumMod val="50000"/>
                    <a:lumOff val="50000"/>
                  </a:schemeClr>
                </a:solidFill>
              </a:rPr>
              <a:t> Nurse Call System without any hazardous cables or wires.</a:t>
            </a:r>
          </a:p>
          <a:p>
            <a:endParaRPr lang="en-GB" sz="1400" dirty="0">
              <a:solidFill>
                <a:schemeClr val="tx1">
                  <a:lumMod val="50000"/>
                  <a:lumOff val="50000"/>
                </a:schemeClr>
              </a:solidFill>
            </a:endParaRPr>
          </a:p>
          <a:p>
            <a:r>
              <a:rPr lang="en-GB" sz="1400" b="1" dirty="0">
                <a:solidFill>
                  <a:schemeClr val="accent2"/>
                </a:solidFill>
              </a:rPr>
              <a:t>KEY FEATURES</a:t>
            </a:r>
          </a:p>
          <a:p>
            <a:pPr marL="171450" indent="-171450">
              <a:buFont typeface="Arial" panose="020B0604020202020204" pitchFamily="34" charset="0"/>
              <a:buChar char="•"/>
            </a:pPr>
            <a:r>
              <a:rPr lang="en-GB" sz="1400" dirty="0">
                <a:solidFill>
                  <a:schemeClr val="tx1">
                    <a:lumMod val="50000"/>
                    <a:lumOff val="50000"/>
                  </a:schemeClr>
                </a:solidFill>
              </a:rPr>
              <a:t>Nurse call accessories, switches, triggers and many other wired devices can simply and safely connect via Bluetooth, eliminating the need for unsafe trailing cables and wires.</a:t>
            </a:r>
          </a:p>
          <a:p>
            <a:pPr marL="171450" indent="-171450">
              <a:buFont typeface="Arial" panose="020B0604020202020204" pitchFamily="34" charset="0"/>
              <a:buChar char="•"/>
            </a:pPr>
            <a:r>
              <a:rPr lang="en-GB" sz="1400" dirty="0">
                <a:solidFill>
                  <a:schemeClr val="tx1">
                    <a:lumMod val="50000"/>
                    <a:lumOff val="50000"/>
                  </a:schemeClr>
                </a:solidFill>
              </a:rPr>
              <a:t>Multiple devices can be connected to one bed or room unit.</a:t>
            </a:r>
          </a:p>
          <a:p>
            <a:pPr marL="171450" indent="-171450">
              <a:buFont typeface="Arial" panose="020B0604020202020204" pitchFamily="34" charset="0"/>
              <a:buChar char="•"/>
            </a:pPr>
            <a:r>
              <a:rPr lang="en-GB" sz="1400" dirty="0">
                <a:solidFill>
                  <a:schemeClr val="tx1">
                    <a:lumMod val="50000"/>
                    <a:lumOff val="50000"/>
                  </a:schemeClr>
                </a:solidFill>
              </a:rPr>
              <a:t>10 minute sleep mode for when staff are in attendance.</a:t>
            </a:r>
          </a:p>
          <a:p>
            <a:pPr marL="171450" indent="-171450">
              <a:buFont typeface="Arial" panose="020B0604020202020204" pitchFamily="34" charset="0"/>
              <a:buChar char="•"/>
            </a:pPr>
            <a:r>
              <a:rPr lang="en-GB" sz="1400" dirty="0">
                <a:solidFill>
                  <a:schemeClr val="tx1">
                    <a:lumMod val="50000"/>
                    <a:lumOff val="50000"/>
                  </a:schemeClr>
                </a:solidFill>
              </a:rPr>
              <a:t>Can be placed anywhere in a room.</a:t>
            </a:r>
          </a:p>
          <a:p>
            <a:pPr marL="171450" indent="-171450">
              <a:buFont typeface="Arial" panose="020B0604020202020204" pitchFamily="34" charset="0"/>
              <a:buChar char="•"/>
            </a:pPr>
            <a:r>
              <a:rPr lang="en-GB" sz="1400" dirty="0">
                <a:solidFill>
                  <a:schemeClr val="tx1">
                    <a:lumMod val="50000"/>
                    <a:lumOff val="50000"/>
                  </a:schemeClr>
                </a:solidFill>
              </a:rPr>
              <a:t>With </a:t>
            </a:r>
            <a:r>
              <a:rPr lang="en-GB" sz="1400" dirty="0" err="1">
                <a:solidFill>
                  <a:schemeClr val="tx1">
                    <a:lumMod val="50000"/>
                    <a:lumOff val="50000"/>
                  </a:schemeClr>
                </a:solidFill>
              </a:rPr>
              <a:t>Altra</a:t>
            </a:r>
            <a:r>
              <a:rPr lang="en-GB" sz="1400" dirty="0">
                <a:solidFill>
                  <a:schemeClr val="tx1">
                    <a:lumMod val="50000"/>
                    <a:lumOff val="50000"/>
                  </a:schemeClr>
                </a:solidFill>
              </a:rPr>
              <a:t> Link, Courtney Thorne offers the industry’s first true wireless Nurse Call System.</a:t>
            </a:r>
          </a:p>
        </p:txBody>
      </p:sp>
    </p:spTree>
    <p:extLst>
      <p:ext uri="{BB962C8B-B14F-4D97-AF65-F5344CB8AC3E}">
        <p14:creationId xmlns:p14="http://schemas.microsoft.com/office/powerpoint/2010/main" val="4229431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0B9CB5-889B-B54F-9338-56DC8CB4C317}"/>
              </a:ext>
            </a:extLst>
          </p:cNvPr>
          <p:cNvSpPr txBox="1"/>
          <p:nvPr/>
        </p:nvSpPr>
        <p:spPr>
          <a:xfrm>
            <a:off x="286560" y="248362"/>
            <a:ext cx="11269421" cy="584775"/>
          </a:xfrm>
          <a:prstGeom prst="rect">
            <a:avLst/>
          </a:prstGeom>
          <a:solidFill>
            <a:schemeClr val="bg1"/>
          </a:solidFill>
          <a:ln>
            <a:solidFill>
              <a:srgbClr val="1F89BE">
                <a:alpha val="0"/>
              </a:srgbClr>
            </a:solidFill>
          </a:ln>
        </p:spPr>
        <p:txBody>
          <a:bodyPr wrap="square" rtlCol="0">
            <a:spAutoFit/>
          </a:bodyPr>
          <a:lstStyle/>
          <a:p>
            <a:r>
              <a:rPr lang="en-GB" sz="3200" b="1" dirty="0">
                <a:solidFill>
                  <a:schemeClr val="accent2"/>
                </a:solidFill>
                <a:latin typeface="Gothic720 BT" panose="020C0603020203020204" pitchFamily="34" charset="0"/>
              </a:rPr>
              <a:t>ASSISTIVE TECHNOLOGIES</a:t>
            </a:r>
            <a:endParaRPr lang="en-US" sz="4400" dirty="0">
              <a:solidFill>
                <a:schemeClr val="accent2"/>
              </a:solidFill>
            </a:endParaRPr>
          </a:p>
        </p:txBody>
      </p:sp>
      <p:pic>
        <p:nvPicPr>
          <p:cNvPr id="6" name="Picture 5" descr="A picture containing cable, light&#10;&#10;Description automatically generated">
            <a:extLst>
              <a:ext uri="{FF2B5EF4-FFF2-40B4-BE49-F238E27FC236}">
                <a16:creationId xmlns:a16="http://schemas.microsoft.com/office/drawing/2014/main" id="{A7E5A02B-A05B-7B42-9EC3-6D8636DE36E5}"/>
              </a:ext>
            </a:extLst>
          </p:cNvPr>
          <p:cNvPicPr>
            <a:picLocks noChangeAspect="1"/>
          </p:cNvPicPr>
          <p:nvPr/>
        </p:nvPicPr>
        <p:blipFill>
          <a:blip r:embed="rId2"/>
          <a:stretch>
            <a:fillRect/>
          </a:stretch>
        </p:blipFill>
        <p:spPr>
          <a:xfrm>
            <a:off x="354545" y="1202462"/>
            <a:ext cx="3329476" cy="2918430"/>
          </a:xfrm>
          <a:prstGeom prst="rect">
            <a:avLst/>
          </a:prstGeom>
        </p:spPr>
      </p:pic>
      <p:pic>
        <p:nvPicPr>
          <p:cNvPr id="3" name="Picture 2">
            <a:extLst>
              <a:ext uri="{FF2B5EF4-FFF2-40B4-BE49-F238E27FC236}">
                <a16:creationId xmlns:a16="http://schemas.microsoft.com/office/drawing/2014/main" id="{812E0BF8-0320-DA40-83C1-795948199296}"/>
              </a:ext>
            </a:extLst>
          </p:cNvPr>
          <p:cNvPicPr>
            <a:picLocks noChangeAspect="1"/>
          </p:cNvPicPr>
          <p:nvPr/>
        </p:nvPicPr>
        <p:blipFill>
          <a:blip r:embed="rId3"/>
          <a:stretch>
            <a:fillRect/>
          </a:stretch>
        </p:blipFill>
        <p:spPr>
          <a:xfrm>
            <a:off x="4746168" y="1339270"/>
            <a:ext cx="372370" cy="3458902"/>
          </a:xfrm>
          <a:prstGeom prst="rect">
            <a:avLst/>
          </a:prstGeom>
        </p:spPr>
      </p:pic>
      <p:pic>
        <p:nvPicPr>
          <p:cNvPr id="7" name="Picture 6" descr="A picture containing computer, table&#10;&#10;Description automatically generated">
            <a:extLst>
              <a:ext uri="{FF2B5EF4-FFF2-40B4-BE49-F238E27FC236}">
                <a16:creationId xmlns:a16="http://schemas.microsoft.com/office/drawing/2014/main" id="{8CC22166-93D2-F546-86A1-E91B46EDFAAF}"/>
              </a:ext>
            </a:extLst>
          </p:cNvPr>
          <p:cNvPicPr>
            <a:picLocks noChangeAspect="1"/>
          </p:cNvPicPr>
          <p:nvPr/>
        </p:nvPicPr>
        <p:blipFill>
          <a:blip r:embed="rId4"/>
          <a:stretch>
            <a:fillRect/>
          </a:stretch>
        </p:blipFill>
        <p:spPr>
          <a:xfrm>
            <a:off x="6180685" y="4035363"/>
            <a:ext cx="1975344" cy="2341149"/>
          </a:xfrm>
          <a:prstGeom prst="rect">
            <a:avLst/>
          </a:prstGeom>
        </p:spPr>
      </p:pic>
      <p:pic>
        <p:nvPicPr>
          <p:cNvPr id="9" name="Picture 8" descr="A picture containing computer, remote&#10;&#10;Description automatically generated">
            <a:extLst>
              <a:ext uri="{FF2B5EF4-FFF2-40B4-BE49-F238E27FC236}">
                <a16:creationId xmlns:a16="http://schemas.microsoft.com/office/drawing/2014/main" id="{745E8C66-1466-2943-8582-ED4E4F591D59}"/>
              </a:ext>
            </a:extLst>
          </p:cNvPr>
          <p:cNvPicPr>
            <a:picLocks noChangeAspect="1"/>
          </p:cNvPicPr>
          <p:nvPr/>
        </p:nvPicPr>
        <p:blipFill>
          <a:blip r:embed="rId5"/>
          <a:stretch>
            <a:fillRect/>
          </a:stretch>
        </p:blipFill>
        <p:spPr>
          <a:xfrm>
            <a:off x="8914894" y="4035363"/>
            <a:ext cx="2772107" cy="2107520"/>
          </a:xfrm>
          <a:prstGeom prst="rect">
            <a:avLst/>
          </a:prstGeom>
        </p:spPr>
      </p:pic>
      <p:pic>
        <p:nvPicPr>
          <p:cNvPr id="11" name="Picture 10" descr="A close up of a sign&#10;&#10;Description automatically generated">
            <a:extLst>
              <a:ext uri="{FF2B5EF4-FFF2-40B4-BE49-F238E27FC236}">
                <a16:creationId xmlns:a16="http://schemas.microsoft.com/office/drawing/2014/main" id="{38417602-E6C2-F543-B1E4-E556D8290544}"/>
              </a:ext>
            </a:extLst>
          </p:cNvPr>
          <p:cNvPicPr>
            <a:picLocks noChangeAspect="1"/>
          </p:cNvPicPr>
          <p:nvPr/>
        </p:nvPicPr>
        <p:blipFill>
          <a:blip r:embed="rId6"/>
          <a:stretch>
            <a:fillRect/>
          </a:stretch>
        </p:blipFill>
        <p:spPr>
          <a:xfrm>
            <a:off x="286560" y="4387996"/>
            <a:ext cx="3963730" cy="1988516"/>
          </a:xfrm>
          <a:prstGeom prst="rect">
            <a:avLst/>
          </a:prstGeom>
        </p:spPr>
      </p:pic>
      <p:sp>
        <p:nvSpPr>
          <p:cNvPr id="12" name="TextBox 11">
            <a:extLst>
              <a:ext uri="{FF2B5EF4-FFF2-40B4-BE49-F238E27FC236}">
                <a16:creationId xmlns:a16="http://schemas.microsoft.com/office/drawing/2014/main" id="{605D2C48-8E28-6043-AA46-4798F521F3FD}"/>
              </a:ext>
            </a:extLst>
          </p:cNvPr>
          <p:cNvSpPr txBox="1"/>
          <p:nvPr/>
        </p:nvSpPr>
        <p:spPr>
          <a:xfrm>
            <a:off x="5557192" y="1202462"/>
            <a:ext cx="6348248" cy="2246769"/>
          </a:xfrm>
          <a:prstGeom prst="rect">
            <a:avLst/>
          </a:prstGeom>
          <a:noFill/>
        </p:spPr>
        <p:txBody>
          <a:bodyPr wrap="square" rtlCol="0">
            <a:spAutoFit/>
          </a:bodyPr>
          <a:lstStyle/>
          <a:p>
            <a:r>
              <a:rPr lang="en-GB" sz="1400" dirty="0">
                <a:solidFill>
                  <a:schemeClr val="tx1">
                    <a:lumMod val="50000"/>
                    <a:lumOff val="50000"/>
                  </a:schemeClr>
                </a:solidFill>
              </a:rPr>
              <a:t>These are some of the examples of assisted technology that can be used to aid the resident and staff member to trigger a call on this Smart </a:t>
            </a:r>
            <a:r>
              <a:rPr lang="en-GB" sz="1400" dirty="0" err="1">
                <a:solidFill>
                  <a:schemeClr val="tx1">
                    <a:lumMod val="50000"/>
                    <a:lumOff val="50000"/>
                  </a:schemeClr>
                </a:solidFill>
              </a:rPr>
              <a:t>Altra</a:t>
            </a:r>
            <a:r>
              <a:rPr lang="en-GB" sz="1400" dirty="0">
                <a:solidFill>
                  <a:schemeClr val="tx1">
                    <a:lumMod val="50000"/>
                    <a:lumOff val="50000"/>
                  </a:schemeClr>
                </a:solidFill>
              </a:rPr>
              <a:t> Nurse Call System. </a:t>
            </a:r>
          </a:p>
          <a:p>
            <a:r>
              <a:rPr lang="en-GB" sz="1400" dirty="0">
                <a:solidFill>
                  <a:schemeClr val="tx1">
                    <a:lumMod val="50000"/>
                    <a:lumOff val="50000"/>
                  </a:schemeClr>
                </a:solidFill>
              </a:rPr>
              <a:t>If the resident has limited strength or movement, the Flexi Switch, Ping Pong Switch or Big Red Button would be very useful.</a:t>
            </a:r>
          </a:p>
          <a:p>
            <a:r>
              <a:rPr lang="en-GB" sz="1400" dirty="0">
                <a:solidFill>
                  <a:schemeClr val="tx1">
                    <a:lumMod val="50000"/>
                    <a:lumOff val="50000"/>
                  </a:schemeClr>
                </a:solidFill>
              </a:rPr>
              <a:t>The Bed sensors or the Infrared Trigger is very helpful for residents who have various levels of dementia, notifying staff if the resident is moving around their room, as this would reduce falls.</a:t>
            </a:r>
          </a:p>
          <a:p>
            <a:r>
              <a:rPr lang="en-GB" sz="1400" dirty="0">
                <a:solidFill>
                  <a:schemeClr val="tx1">
                    <a:lumMod val="50000"/>
                    <a:lumOff val="50000"/>
                  </a:schemeClr>
                </a:solidFill>
              </a:rPr>
              <a:t>Other assisted technology the system uses are Enuresis Monitoring, </a:t>
            </a:r>
            <a:r>
              <a:rPr lang="en-GB" sz="1400" dirty="0" err="1">
                <a:solidFill>
                  <a:schemeClr val="tx1">
                    <a:lumMod val="50000"/>
                    <a:lumOff val="50000"/>
                  </a:schemeClr>
                </a:solidFill>
              </a:rPr>
              <a:t>incase</a:t>
            </a:r>
            <a:r>
              <a:rPr lang="en-GB" sz="1400" dirty="0">
                <a:solidFill>
                  <a:schemeClr val="tx1">
                    <a:lumMod val="50000"/>
                    <a:lumOff val="50000"/>
                  </a:schemeClr>
                </a:solidFill>
              </a:rPr>
              <a:t> of incontinence and Epilepsy Detectors for residents who suffer from seizures.</a:t>
            </a:r>
          </a:p>
          <a:p>
            <a:endParaRPr lang="en-GB" sz="1400" b="1" dirty="0">
              <a:solidFill>
                <a:schemeClr val="accent2"/>
              </a:solidFill>
            </a:endParaRPr>
          </a:p>
        </p:txBody>
      </p:sp>
    </p:spTree>
    <p:extLst>
      <p:ext uri="{BB962C8B-B14F-4D97-AF65-F5344CB8AC3E}">
        <p14:creationId xmlns:p14="http://schemas.microsoft.com/office/powerpoint/2010/main" val="327770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3E73C0-C492-7444-A1DA-B0C1FEE8A734}"/>
              </a:ext>
            </a:extLst>
          </p:cNvPr>
          <p:cNvSpPr txBox="1"/>
          <p:nvPr/>
        </p:nvSpPr>
        <p:spPr>
          <a:xfrm>
            <a:off x="341978" y="396112"/>
            <a:ext cx="11269421" cy="1077218"/>
          </a:xfrm>
          <a:prstGeom prst="rect">
            <a:avLst/>
          </a:prstGeom>
          <a:solidFill>
            <a:schemeClr val="bg1"/>
          </a:solidFill>
          <a:ln>
            <a:solidFill>
              <a:srgbClr val="1F89BE">
                <a:alpha val="0"/>
              </a:srgbClr>
            </a:solidFill>
          </a:ln>
        </p:spPr>
        <p:txBody>
          <a:bodyPr wrap="square" rtlCol="0">
            <a:spAutoFit/>
          </a:bodyPr>
          <a:lstStyle/>
          <a:p>
            <a:r>
              <a:rPr lang="en-GB" sz="3200" b="1" dirty="0">
                <a:ln>
                  <a:solidFill>
                    <a:schemeClr val="accent2"/>
                  </a:solidFill>
                </a:ln>
                <a:noFill/>
                <a:latin typeface="Gothic720 BT" panose="020C0603020203020204" pitchFamily="34" charset="0"/>
              </a:rPr>
              <a:t>ALTRA WEAR</a:t>
            </a:r>
          </a:p>
          <a:p>
            <a:r>
              <a:rPr lang="en-GB" sz="3200" b="1" dirty="0">
                <a:solidFill>
                  <a:schemeClr val="accent2"/>
                </a:solidFill>
                <a:latin typeface="Gothic720 BT" panose="020C0603020203020204" pitchFamily="34" charset="0"/>
              </a:rPr>
              <a:t>ASSISTIVE TECHNOLOGIES</a:t>
            </a:r>
            <a:endParaRPr lang="en-US" sz="4400" dirty="0">
              <a:solidFill>
                <a:schemeClr val="accent2"/>
              </a:solidFill>
            </a:endParaRPr>
          </a:p>
        </p:txBody>
      </p:sp>
      <p:sp>
        <p:nvSpPr>
          <p:cNvPr id="6" name="TextBox 5">
            <a:extLst>
              <a:ext uri="{FF2B5EF4-FFF2-40B4-BE49-F238E27FC236}">
                <a16:creationId xmlns:a16="http://schemas.microsoft.com/office/drawing/2014/main" id="{796A050A-0F31-6549-BC35-2D0C1EF6EFDC}"/>
              </a:ext>
            </a:extLst>
          </p:cNvPr>
          <p:cNvSpPr txBox="1"/>
          <p:nvPr/>
        </p:nvSpPr>
        <p:spPr>
          <a:xfrm>
            <a:off x="6410942" y="2400865"/>
            <a:ext cx="4935931" cy="3323987"/>
          </a:xfrm>
          <a:prstGeom prst="rect">
            <a:avLst/>
          </a:prstGeom>
          <a:noFill/>
        </p:spPr>
        <p:txBody>
          <a:bodyPr wrap="square" rtlCol="0">
            <a:spAutoFit/>
          </a:bodyPr>
          <a:lstStyle/>
          <a:p>
            <a:r>
              <a:rPr lang="en-GB" sz="1400" dirty="0">
                <a:solidFill>
                  <a:schemeClr val="tx1">
                    <a:lumMod val="50000"/>
                    <a:lumOff val="50000"/>
                  </a:schemeClr>
                </a:solidFill>
              </a:rPr>
              <a:t>For communal and staff area with a compact, low profile design.  The multi functional wearable allows the user to make a call, as well as alerting staff if they suffer a fall.  Displays Live Call and location information via text or on-screen map.  Staff can accept Live Calls via the touchscreen display.</a:t>
            </a:r>
          </a:p>
          <a:p>
            <a:endParaRPr lang="en-GB" sz="1400" b="1" dirty="0">
              <a:solidFill>
                <a:schemeClr val="accent2"/>
              </a:solidFill>
            </a:endParaRPr>
          </a:p>
          <a:p>
            <a:r>
              <a:rPr lang="en-GB" sz="1400" b="1" dirty="0">
                <a:solidFill>
                  <a:schemeClr val="accent2"/>
                </a:solidFill>
              </a:rPr>
              <a:t>KEY FEATURES</a:t>
            </a:r>
            <a:endParaRPr lang="en-GB" dirty="0"/>
          </a:p>
          <a:p>
            <a:pPr marL="285750" indent="-285750">
              <a:buFont typeface="Arial" panose="020B0604020202020204" pitchFamily="34" charset="0"/>
              <a:buChar char="•"/>
            </a:pPr>
            <a:r>
              <a:rPr lang="en-GB" sz="1400" dirty="0">
                <a:solidFill>
                  <a:schemeClr val="tx1">
                    <a:lumMod val="50000"/>
                    <a:lumOff val="50000"/>
                  </a:schemeClr>
                </a:solidFill>
              </a:rPr>
              <a:t>Light weight and comfortable</a:t>
            </a:r>
          </a:p>
          <a:p>
            <a:pPr marL="285750" indent="-285750">
              <a:buFont typeface="Arial" panose="020B0604020202020204" pitchFamily="34" charset="0"/>
              <a:buChar char="•"/>
            </a:pPr>
            <a:r>
              <a:rPr lang="en-GB" sz="1400" dirty="0">
                <a:solidFill>
                  <a:schemeClr val="tx1">
                    <a:lumMod val="50000"/>
                    <a:lumOff val="50000"/>
                  </a:schemeClr>
                </a:solidFill>
              </a:rPr>
              <a:t>Elasticated, adjustable wrist strap</a:t>
            </a:r>
          </a:p>
          <a:p>
            <a:pPr marL="285750" indent="-285750">
              <a:buFont typeface="Arial" panose="020B0604020202020204" pitchFamily="34" charset="0"/>
              <a:buChar char="•"/>
            </a:pPr>
            <a:r>
              <a:rPr lang="en-GB" sz="1400" dirty="0">
                <a:solidFill>
                  <a:schemeClr val="tx1">
                    <a:lumMod val="50000"/>
                    <a:lumOff val="50000"/>
                  </a:schemeClr>
                </a:solidFill>
              </a:rPr>
              <a:t>Anti-ligature lanyard ensures wearer safety</a:t>
            </a:r>
          </a:p>
          <a:p>
            <a:pPr marL="285750" indent="-285750">
              <a:buFont typeface="Arial" panose="020B0604020202020204" pitchFamily="34" charset="0"/>
              <a:buChar char="•"/>
            </a:pPr>
            <a:r>
              <a:rPr lang="en-GB" sz="1400" dirty="0">
                <a:solidFill>
                  <a:schemeClr val="tx1">
                    <a:lumMod val="50000"/>
                    <a:lumOff val="50000"/>
                  </a:schemeClr>
                </a:solidFill>
              </a:rPr>
              <a:t>Waterproof to IP67 specification</a:t>
            </a:r>
          </a:p>
          <a:p>
            <a:pPr marL="285750" indent="-285750">
              <a:buFont typeface="Arial" panose="020B0604020202020204" pitchFamily="34" charset="0"/>
              <a:buChar char="•"/>
            </a:pPr>
            <a:r>
              <a:rPr lang="en-GB" sz="1400" dirty="0">
                <a:solidFill>
                  <a:schemeClr val="tx1">
                    <a:lumMod val="50000"/>
                    <a:lumOff val="50000"/>
                  </a:schemeClr>
                </a:solidFill>
              </a:rPr>
              <a:t>Location aware</a:t>
            </a:r>
          </a:p>
          <a:p>
            <a:pPr marL="285750" indent="-285750">
              <a:buFont typeface="Arial" panose="020B0604020202020204" pitchFamily="34" charset="0"/>
              <a:buChar char="•"/>
            </a:pPr>
            <a:r>
              <a:rPr lang="en-GB" sz="1400" dirty="0">
                <a:solidFill>
                  <a:schemeClr val="tx1">
                    <a:lumMod val="50000"/>
                    <a:lumOff val="50000"/>
                  </a:schemeClr>
                </a:solidFill>
              </a:rPr>
              <a:t>Fall detection</a:t>
            </a:r>
          </a:p>
          <a:p>
            <a:pPr marL="285750" indent="-285750">
              <a:buFont typeface="Arial" panose="020B0604020202020204" pitchFamily="34" charset="0"/>
              <a:buChar char="•"/>
            </a:pPr>
            <a:r>
              <a:rPr lang="en-GB" sz="1400" dirty="0">
                <a:solidFill>
                  <a:schemeClr val="tx1">
                    <a:lumMod val="50000"/>
                    <a:lumOff val="50000"/>
                  </a:schemeClr>
                </a:solidFill>
              </a:rPr>
              <a:t>Temperature sensor</a:t>
            </a:r>
          </a:p>
          <a:p>
            <a:pPr marL="285750" indent="-285750">
              <a:buFont typeface="Arial" panose="020B0604020202020204" pitchFamily="34" charset="0"/>
              <a:buChar char="•"/>
            </a:pPr>
            <a:r>
              <a:rPr lang="en-GB" sz="1400" dirty="0">
                <a:solidFill>
                  <a:schemeClr val="tx1">
                    <a:lumMod val="50000"/>
                    <a:lumOff val="50000"/>
                  </a:schemeClr>
                </a:solidFill>
              </a:rPr>
              <a:t>LED feedback</a:t>
            </a:r>
          </a:p>
        </p:txBody>
      </p:sp>
      <p:pic>
        <p:nvPicPr>
          <p:cNvPr id="8" name="Picture 7" descr="A picture containing mouse&#10;&#10;Description automatically generated">
            <a:extLst>
              <a:ext uri="{FF2B5EF4-FFF2-40B4-BE49-F238E27FC236}">
                <a16:creationId xmlns:a16="http://schemas.microsoft.com/office/drawing/2014/main" id="{E8437698-437E-F444-8FD6-72007C3BDAED}"/>
              </a:ext>
            </a:extLst>
          </p:cNvPr>
          <p:cNvPicPr>
            <a:picLocks noChangeAspect="1"/>
          </p:cNvPicPr>
          <p:nvPr/>
        </p:nvPicPr>
        <p:blipFill>
          <a:blip r:embed="rId2"/>
          <a:stretch>
            <a:fillRect/>
          </a:stretch>
        </p:blipFill>
        <p:spPr>
          <a:xfrm>
            <a:off x="0" y="1663830"/>
            <a:ext cx="4798058" cy="4798058"/>
          </a:xfrm>
          <a:prstGeom prst="rect">
            <a:avLst/>
          </a:prstGeom>
        </p:spPr>
      </p:pic>
    </p:spTree>
    <p:extLst>
      <p:ext uri="{BB962C8B-B14F-4D97-AF65-F5344CB8AC3E}">
        <p14:creationId xmlns:p14="http://schemas.microsoft.com/office/powerpoint/2010/main" val="3445751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picture containing drawing&#10;&#10;Description automatically generated">
            <a:extLst>
              <a:ext uri="{FF2B5EF4-FFF2-40B4-BE49-F238E27FC236}">
                <a16:creationId xmlns:a16="http://schemas.microsoft.com/office/drawing/2014/main" id="{D84227C0-A862-1A4A-8E84-EACEFEBC8BA0}"/>
              </a:ext>
            </a:extLst>
          </p:cNvPr>
          <p:cNvPicPr>
            <a:picLocks noChangeAspect="1"/>
          </p:cNvPicPr>
          <p:nvPr/>
        </p:nvPicPr>
        <p:blipFill>
          <a:blip r:embed="rId2"/>
          <a:stretch>
            <a:fillRect/>
          </a:stretch>
        </p:blipFill>
        <p:spPr>
          <a:xfrm>
            <a:off x="0" y="0"/>
            <a:ext cx="12180808" cy="7030995"/>
          </a:xfrm>
          <a:prstGeom prst="rect">
            <a:avLst/>
          </a:prstGeom>
        </p:spPr>
      </p:pic>
      <p:sp>
        <p:nvSpPr>
          <p:cNvPr id="5" name="TextBox 4">
            <a:extLst>
              <a:ext uri="{FF2B5EF4-FFF2-40B4-BE49-F238E27FC236}">
                <a16:creationId xmlns:a16="http://schemas.microsoft.com/office/drawing/2014/main" id="{855B64F1-D380-444A-80BF-30A23D73FE6F}"/>
              </a:ext>
            </a:extLst>
          </p:cNvPr>
          <p:cNvSpPr txBox="1"/>
          <p:nvPr/>
        </p:nvSpPr>
        <p:spPr>
          <a:xfrm>
            <a:off x="708133" y="1858648"/>
            <a:ext cx="5767311" cy="2123658"/>
          </a:xfrm>
          <a:prstGeom prst="rect">
            <a:avLst/>
          </a:prstGeom>
          <a:noFill/>
        </p:spPr>
        <p:txBody>
          <a:bodyPr wrap="square" rtlCol="0">
            <a:spAutoFit/>
          </a:bodyPr>
          <a:lstStyle/>
          <a:p>
            <a:r>
              <a:rPr lang="en-GB" sz="4400" b="1" dirty="0">
                <a:ln>
                  <a:solidFill>
                    <a:schemeClr val="bg1"/>
                  </a:solidFill>
                </a:ln>
                <a:noFill/>
                <a:latin typeface="Gothic720 BT" panose="020C0603020203020204" pitchFamily="34" charset="0"/>
              </a:rPr>
              <a:t>TECHNOLOGY </a:t>
            </a:r>
          </a:p>
          <a:p>
            <a:r>
              <a:rPr lang="en-GB" sz="4400" b="1" dirty="0">
                <a:solidFill>
                  <a:schemeClr val="bg1"/>
                </a:solidFill>
                <a:latin typeface="Gothic720 BT" panose="020C0603020203020204" pitchFamily="34" charset="0"/>
              </a:rPr>
              <a:t>FOR THOSE </a:t>
            </a:r>
          </a:p>
          <a:p>
            <a:r>
              <a:rPr lang="en-GB" sz="4400" b="1" dirty="0">
                <a:solidFill>
                  <a:schemeClr val="bg1"/>
                </a:solidFill>
                <a:latin typeface="Gothic720 BT" panose="020C0603020203020204" pitchFamily="34" charset="0"/>
              </a:rPr>
              <a:t>WHO CARE</a:t>
            </a:r>
            <a:endParaRPr lang="en-US" sz="4400" dirty="0"/>
          </a:p>
        </p:txBody>
      </p:sp>
      <p:sp>
        <p:nvSpPr>
          <p:cNvPr id="6" name="TextBox 5">
            <a:extLst>
              <a:ext uri="{FF2B5EF4-FFF2-40B4-BE49-F238E27FC236}">
                <a16:creationId xmlns:a16="http://schemas.microsoft.com/office/drawing/2014/main" id="{A18AC86E-D631-4D53-AF3E-2CDCAA65177E}"/>
              </a:ext>
            </a:extLst>
          </p:cNvPr>
          <p:cNvSpPr txBox="1"/>
          <p:nvPr/>
        </p:nvSpPr>
        <p:spPr>
          <a:xfrm>
            <a:off x="708133" y="4549512"/>
            <a:ext cx="4830819" cy="2462213"/>
          </a:xfrm>
          <a:prstGeom prst="rect">
            <a:avLst/>
          </a:prstGeom>
          <a:noFill/>
        </p:spPr>
        <p:txBody>
          <a:bodyPr wrap="square" rtlCol="0">
            <a:spAutoFit/>
          </a:bodyPr>
          <a:lstStyle/>
          <a:p>
            <a:r>
              <a:rPr lang="en-GB" sz="1400" b="1" dirty="0">
                <a:solidFill>
                  <a:schemeClr val="bg1"/>
                </a:solidFill>
              </a:rPr>
              <a:t>Courtney Thorne Ltd</a:t>
            </a:r>
          </a:p>
          <a:p>
            <a:r>
              <a:rPr lang="en-GB" sz="1400" b="1" dirty="0">
                <a:solidFill>
                  <a:schemeClr val="bg1"/>
                </a:solidFill>
              </a:rPr>
              <a:t>Elliot Road</a:t>
            </a:r>
          </a:p>
          <a:p>
            <a:r>
              <a:rPr lang="en-GB" sz="1400" b="1" dirty="0">
                <a:solidFill>
                  <a:schemeClr val="bg1"/>
                </a:solidFill>
              </a:rPr>
              <a:t>Bournemouth </a:t>
            </a:r>
          </a:p>
          <a:p>
            <a:r>
              <a:rPr lang="en-GB" sz="1400" b="1" dirty="0">
                <a:solidFill>
                  <a:schemeClr val="bg1"/>
                </a:solidFill>
              </a:rPr>
              <a:t>BH11 8JS</a:t>
            </a:r>
          </a:p>
          <a:p>
            <a:r>
              <a:rPr lang="en-GB" sz="1400" b="1" dirty="0">
                <a:solidFill>
                  <a:schemeClr val="bg1"/>
                </a:solidFill>
              </a:rPr>
              <a:t>United Kingdom</a:t>
            </a:r>
          </a:p>
          <a:p>
            <a:endParaRPr lang="en-GB" sz="1400" b="1" dirty="0">
              <a:solidFill>
                <a:schemeClr val="bg1"/>
              </a:solidFill>
            </a:endParaRPr>
          </a:p>
          <a:p>
            <a:r>
              <a:rPr lang="en-GB" sz="1400" b="1" dirty="0">
                <a:solidFill>
                  <a:schemeClr val="bg1"/>
                </a:solidFill>
              </a:rPr>
              <a:t>T:    +44(0)1202 573 300</a:t>
            </a:r>
          </a:p>
          <a:p>
            <a:r>
              <a:rPr lang="en-GB" sz="1400" b="1" dirty="0">
                <a:solidFill>
                  <a:schemeClr val="bg1"/>
                </a:solidFill>
              </a:rPr>
              <a:t>E:    </a:t>
            </a:r>
            <a:r>
              <a:rPr lang="en-GB" sz="1400" b="1" dirty="0">
                <a:solidFill>
                  <a:schemeClr val="bg1"/>
                </a:solidFill>
                <a:hlinkClick r:id="rId3">
                  <a:extLst>
                    <a:ext uri="{A12FA001-AC4F-418D-AE19-62706E023703}">
                      <ahyp:hlinkClr xmlns:ahyp="http://schemas.microsoft.com/office/drawing/2018/hyperlinkcolor" val="tx"/>
                    </a:ext>
                  </a:extLst>
                </a:hlinkClick>
              </a:rPr>
              <a:t>info@c-t.co.uk</a:t>
            </a:r>
            <a:endParaRPr lang="en-GB" sz="1400" b="1" dirty="0">
              <a:solidFill>
                <a:schemeClr val="bg1"/>
              </a:solidFill>
            </a:endParaRPr>
          </a:p>
          <a:p>
            <a:r>
              <a:rPr lang="en-GB" sz="1400" b="1" dirty="0">
                <a:solidFill>
                  <a:schemeClr val="bg1"/>
                </a:solidFill>
              </a:rPr>
              <a:t>W:  </a:t>
            </a:r>
            <a:r>
              <a:rPr lang="en-GB" sz="1400" b="1" dirty="0">
                <a:solidFill>
                  <a:schemeClr val="bg1"/>
                </a:solidFill>
                <a:hlinkClick r:id="rId4">
                  <a:extLst>
                    <a:ext uri="{A12FA001-AC4F-418D-AE19-62706E023703}">
                      <ahyp:hlinkClr xmlns:ahyp="http://schemas.microsoft.com/office/drawing/2018/hyperlinkcolor" val="tx"/>
                    </a:ext>
                  </a:extLst>
                </a:hlinkClick>
              </a:rPr>
              <a:t>www.c-t.co.uk</a:t>
            </a:r>
            <a:endParaRPr lang="en-GB" sz="1400" b="1" dirty="0">
              <a:solidFill>
                <a:schemeClr val="bg1"/>
              </a:solidFill>
            </a:endParaRPr>
          </a:p>
          <a:p>
            <a:endParaRPr lang="en-GB" sz="1400" b="1" dirty="0">
              <a:solidFill>
                <a:schemeClr val="bg1"/>
              </a:solidFill>
            </a:endParaRPr>
          </a:p>
          <a:p>
            <a:endParaRPr lang="en-GB" sz="1400" dirty="0">
              <a:solidFill>
                <a:schemeClr val="bg1"/>
              </a:solidFill>
            </a:endParaRPr>
          </a:p>
        </p:txBody>
      </p:sp>
    </p:spTree>
    <p:extLst>
      <p:ext uri="{BB962C8B-B14F-4D97-AF65-F5344CB8AC3E}">
        <p14:creationId xmlns:p14="http://schemas.microsoft.com/office/powerpoint/2010/main" val="410053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B619-5737-454B-B1C5-FD610DB785AC}"/>
              </a:ext>
            </a:extLst>
          </p:cNvPr>
          <p:cNvSpPr>
            <a:spLocks noGrp="1"/>
          </p:cNvSpPr>
          <p:nvPr>
            <p:ph type="title"/>
          </p:nvPr>
        </p:nvSpPr>
        <p:spPr/>
        <p:txBody>
          <a:bodyPr/>
          <a:lstStyle/>
          <a:p>
            <a:endParaRPr lang="en-US"/>
          </a:p>
        </p:txBody>
      </p:sp>
      <p:sp>
        <p:nvSpPr>
          <p:cNvPr id="10" name="TextBox 9">
            <a:extLst>
              <a:ext uri="{FF2B5EF4-FFF2-40B4-BE49-F238E27FC236}">
                <a16:creationId xmlns:a16="http://schemas.microsoft.com/office/drawing/2014/main" id="{568C3E3A-1500-1346-87DE-8FE947BFA3DA}"/>
              </a:ext>
            </a:extLst>
          </p:cNvPr>
          <p:cNvSpPr txBox="1"/>
          <p:nvPr/>
        </p:nvSpPr>
        <p:spPr>
          <a:xfrm>
            <a:off x="313852" y="2875002"/>
            <a:ext cx="8400393" cy="1107996"/>
          </a:xfrm>
          <a:prstGeom prst="rect">
            <a:avLst/>
          </a:prstGeom>
          <a:noFill/>
        </p:spPr>
        <p:txBody>
          <a:bodyPr wrap="square" rtlCol="0">
            <a:spAutoFit/>
          </a:bodyPr>
          <a:lstStyle/>
          <a:p>
            <a:r>
              <a:rPr lang="en-GB" sz="6600" b="1" dirty="0">
                <a:ln>
                  <a:solidFill>
                    <a:schemeClr val="bg1"/>
                  </a:solidFill>
                </a:ln>
                <a:noFill/>
                <a:latin typeface="Gothic720 BT" panose="020C0603020203020204" pitchFamily="34" charset="0"/>
              </a:rPr>
              <a:t>WHO WE ARE</a:t>
            </a:r>
            <a:r>
              <a:rPr lang="en-US" sz="6600" b="1" dirty="0">
                <a:ln>
                  <a:solidFill>
                    <a:schemeClr val="bg1"/>
                  </a:solidFill>
                </a:ln>
                <a:noFill/>
                <a:latin typeface="Gothic720 BT" panose="020C0603020203020204" pitchFamily="34" charset="0"/>
              </a:rPr>
              <a:t>…</a:t>
            </a:r>
            <a:endParaRPr lang="en-GB" sz="6600" b="1" dirty="0">
              <a:ln>
                <a:solidFill>
                  <a:schemeClr val="bg1"/>
                </a:solidFill>
              </a:ln>
              <a:noFill/>
              <a:latin typeface="Gothic720 BT" panose="020C0603020203020204" pitchFamily="34" charset="0"/>
            </a:endParaRPr>
          </a:p>
        </p:txBody>
      </p:sp>
      <p:pic>
        <p:nvPicPr>
          <p:cNvPr id="6" name="Content Placeholder 5" descr="A picture containing drawing&#10;&#10;Description automatically generated">
            <a:extLst>
              <a:ext uri="{FF2B5EF4-FFF2-40B4-BE49-F238E27FC236}">
                <a16:creationId xmlns:a16="http://schemas.microsoft.com/office/drawing/2014/main" id="{55D5F663-B6ED-AB42-8C4A-814B7F568586}"/>
              </a:ext>
            </a:extLst>
          </p:cNvPr>
          <p:cNvPicPr>
            <a:picLocks noGrp="1" noChangeAspect="1"/>
          </p:cNvPicPr>
          <p:nvPr>
            <p:ph idx="1"/>
          </p:nvPr>
        </p:nvPicPr>
        <p:blipFill>
          <a:blip r:embed="rId2"/>
          <a:stretch>
            <a:fillRect/>
          </a:stretch>
        </p:blipFill>
        <p:spPr>
          <a:xfrm>
            <a:off x="0" y="0"/>
            <a:ext cx="12192000" cy="7041369"/>
          </a:xfrm>
        </p:spPr>
      </p:pic>
    </p:spTree>
    <p:extLst>
      <p:ext uri="{BB962C8B-B14F-4D97-AF65-F5344CB8AC3E}">
        <p14:creationId xmlns:p14="http://schemas.microsoft.com/office/powerpoint/2010/main" val="33626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E7A86A-14FB-944A-AFB5-32BFA605ECE2}"/>
              </a:ext>
            </a:extLst>
          </p:cNvPr>
          <p:cNvSpPr/>
          <p:nvPr/>
        </p:nvSpPr>
        <p:spPr>
          <a:xfrm>
            <a:off x="0" y="-168467"/>
            <a:ext cx="12192000" cy="4225937"/>
          </a:xfrm>
          <a:prstGeom prst="rect">
            <a:avLst/>
          </a:prstGeom>
          <a:solidFill>
            <a:srgbClr val="F47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AC78340-3E58-C74E-A85B-B7E3A26B8E9C}"/>
              </a:ext>
            </a:extLst>
          </p:cNvPr>
          <p:cNvSpPr txBox="1"/>
          <p:nvPr/>
        </p:nvSpPr>
        <p:spPr>
          <a:xfrm>
            <a:off x="560989" y="243822"/>
            <a:ext cx="6428390" cy="1446550"/>
          </a:xfrm>
          <a:prstGeom prst="rect">
            <a:avLst/>
          </a:prstGeom>
          <a:noFill/>
        </p:spPr>
        <p:txBody>
          <a:bodyPr wrap="square" rtlCol="0">
            <a:spAutoFit/>
          </a:bodyPr>
          <a:lstStyle/>
          <a:p>
            <a:r>
              <a:rPr lang="en-GB" sz="4400" b="1" dirty="0">
                <a:ln>
                  <a:solidFill>
                    <a:schemeClr val="bg1"/>
                  </a:solidFill>
                </a:ln>
                <a:noFill/>
                <a:latin typeface="Gothic720 BT" panose="020C0603020203020204" pitchFamily="34" charset="0"/>
              </a:rPr>
              <a:t>WE CARE</a:t>
            </a:r>
          </a:p>
          <a:p>
            <a:r>
              <a:rPr lang="en-GB" sz="4400" b="1" dirty="0">
                <a:solidFill>
                  <a:schemeClr val="bg1"/>
                </a:solidFill>
                <a:latin typeface="Gothic720 BT" panose="020C0603020203020204" pitchFamily="34" charset="0"/>
              </a:rPr>
              <a:t>BECAUSE YOU CARE</a:t>
            </a:r>
            <a:endParaRPr lang="en-US" sz="4400" dirty="0"/>
          </a:p>
        </p:txBody>
      </p:sp>
      <p:sp>
        <p:nvSpPr>
          <p:cNvPr id="5" name="TextBox 4">
            <a:extLst>
              <a:ext uri="{FF2B5EF4-FFF2-40B4-BE49-F238E27FC236}">
                <a16:creationId xmlns:a16="http://schemas.microsoft.com/office/drawing/2014/main" id="{FA71D62E-1F84-4D41-9405-7F8A4DB6BBC9}"/>
              </a:ext>
            </a:extLst>
          </p:cNvPr>
          <p:cNvSpPr txBox="1"/>
          <p:nvPr/>
        </p:nvSpPr>
        <p:spPr>
          <a:xfrm>
            <a:off x="560987" y="1745641"/>
            <a:ext cx="5923896" cy="2031325"/>
          </a:xfrm>
          <a:prstGeom prst="rect">
            <a:avLst/>
          </a:prstGeom>
          <a:noFill/>
        </p:spPr>
        <p:txBody>
          <a:bodyPr wrap="square" rtlCol="0">
            <a:spAutoFit/>
          </a:bodyPr>
          <a:lstStyle/>
          <a:p>
            <a:r>
              <a:rPr lang="en-GB" sz="1400" b="1" dirty="0">
                <a:solidFill>
                  <a:schemeClr val="bg1"/>
                </a:solidFill>
              </a:rPr>
              <a:t>With over 50 years’ experience, Courtney Thorne</a:t>
            </a:r>
            <a:r>
              <a:rPr lang="en-GB" sz="1400" dirty="0">
                <a:solidFill>
                  <a:schemeClr val="bg1"/>
                </a:solidFill>
              </a:rPr>
              <a:t> have asserted themselves not just as leaders in the nurse call field – but pioneers. During this time, we have worked with the foremost names in both the healthcare and care home sectors to deliver tailored solutions that enable staff, managers and stakeholders manage their care provision, efficiency and quality. </a:t>
            </a:r>
          </a:p>
          <a:p>
            <a:endParaRPr lang="en-GB" sz="1400" dirty="0">
              <a:solidFill>
                <a:schemeClr val="bg1"/>
              </a:solidFill>
            </a:endParaRPr>
          </a:p>
          <a:p>
            <a:r>
              <a:rPr lang="en-GB" sz="1400" dirty="0">
                <a:solidFill>
                  <a:schemeClr val="bg1"/>
                </a:solidFill>
              </a:rPr>
              <a:t>We are a UK company we design, manufacture, install and maintain solutions for the health and care sectors throughout the UK and in many locations across the world.</a:t>
            </a:r>
          </a:p>
        </p:txBody>
      </p:sp>
      <p:sp>
        <p:nvSpPr>
          <p:cNvPr id="6" name="TextBox 5">
            <a:extLst>
              <a:ext uri="{FF2B5EF4-FFF2-40B4-BE49-F238E27FC236}">
                <a16:creationId xmlns:a16="http://schemas.microsoft.com/office/drawing/2014/main" id="{E9B69C8B-055E-3A4D-9881-AE07064E8CBE}"/>
              </a:ext>
            </a:extLst>
          </p:cNvPr>
          <p:cNvSpPr txBox="1"/>
          <p:nvPr/>
        </p:nvSpPr>
        <p:spPr>
          <a:xfrm>
            <a:off x="5948854" y="4537892"/>
            <a:ext cx="5598730" cy="1815882"/>
          </a:xfrm>
          <a:prstGeom prst="rect">
            <a:avLst/>
          </a:prstGeom>
          <a:noFill/>
        </p:spPr>
        <p:txBody>
          <a:bodyPr wrap="square" rtlCol="0">
            <a:spAutoFit/>
          </a:bodyPr>
          <a:lstStyle/>
          <a:p>
            <a:r>
              <a:rPr lang="en-GB" sz="1400" b="1" dirty="0">
                <a:solidFill>
                  <a:schemeClr val="tx1">
                    <a:lumMod val="50000"/>
                    <a:lumOff val="50000"/>
                  </a:schemeClr>
                </a:solidFill>
              </a:rPr>
              <a:t>Wireless Nurse Call systems </a:t>
            </a:r>
            <a:r>
              <a:rPr lang="en-GB" sz="1400" dirty="0">
                <a:solidFill>
                  <a:schemeClr val="tx1">
                    <a:lumMod val="50000"/>
                    <a:lumOff val="50000"/>
                  </a:schemeClr>
                </a:solidFill>
              </a:rPr>
              <a:t>incorporating Staff ID (tracking), Local and Cloud Reporting, Smart Phone Apps &amp; Integration and Acoustic Monitoring Technologies clearly demonstrate how Courtney Thorne’s solutions continue to innovate, leading with care technology in the UK and across the world. In doing so we provide complete end to end solutions that not only support health and care providers manage their responsibilities, but also help improve the quality of the lives of patients, residents and those care and nursing staff responsible for them.</a:t>
            </a:r>
          </a:p>
        </p:txBody>
      </p:sp>
      <p:pic>
        <p:nvPicPr>
          <p:cNvPr id="7" name="Picture 6" descr="A picture containing text&#10;&#10;Description automatically generated">
            <a:extLst>
              <a:ext uri="{FF2B5EF4-FFF2-40B4-BE49-F238E27FC236}">
                <a16:creationId xmlns:a16="http://schemas.microsoft.com/office/drawing/2014/main" id="{8E580CC0-95FE-2145-A052-6C9FE8EB0CC7}"/>
              </a:ext>
            </a:extLst>
          </p:cNvPr>
          <p:cNvPicPr>
            <a:picLocks noChangeAspect="1"/>
          </p:cNvPicPr>
          <p:nvPr/>
        </p:nvPicPr>
        <p:blipFill>
          <a:blip r:embed="rId2"/>
          <a:stretch>
            <a:fillRect/>
          </a:stretch>
        </p:blipFill>
        <p:spPr>
          <a:xfrm>
            <a:off x="2016562" y="4379906"/>
            <a:ext cx="2160568" cy="2160568"/>
          </a:xfrm>
          <a:prstGeom prst="rect">
            <a:avLst/>
          </a:prstGeom>
        </p:spPr>
      </p:pic>
      <p:pic>
        <p:nvPicPr>
          <p:cNvPr id="3" name="Picture 2" descr="A picture containing clip, light&#10;&#10;Description automatically generated">
            <a:extLst>
              <a:ext uri="{FF2B5EF4-FFF2-40B4-BE49-F238E27FC236}">
                <a16:creationId xmlns:a16="http://schemas.microsoft.com/office/drawing/2014/main" id="{5590201D-2C88-F547-9BD5-00525B06BD57}"/>
              </a:ext>
            </a:extLst>
          </p:cNvPr>
          <p:cNvPicPr>
            <a:picLocks noChangeAspect="1"/>
          </p:cNvPicPr>
          <p:nvPr/>
        </p:nvPicPr>
        <p:blipFill>
          <a:blip r:embed="rId3"/>
          <a:stretch>
            <a:fillRect/>
          </a:stretch>
        </p:blipFill>
        <p:spPr>
          <a:xfrm>
            <a:off x="7550368" y="304188"/>
            <a:ext cx="3774303" cy="3774303"/>
          </a:xfrm>
          <a:prstGeom prst="rect">
            <a:avLst/>
          </a:prstGeom>
        </p:spPr>
      </p:pic>
    </p:spTree>
    <p:extLst>
      <p:ext uri="{BB962C8B-B14F-4D97-AF65-F5344CB8AC3E}">
        <p14:creationId xmlns:p14="http://schemas.microsoft.com/office/powerpoint/2010/main" val="16278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B619-5737-454B-B1C5-FD610DB785AC}"/>
              </a:ext>
            </a:extLst>
          </p:cNvPr>
          <p:cNvSpPr>
            <a:spLocks noGrp="1"/>
          </p:cNvSpPr>
          <p:nvPr>
            <p:ph type="title"/>
          </p:nvPr>
        </p:nvSpPr>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id="{69658F60-8CFC-B748-BEE0-469CF758F225}"/>
              </a:ext>
            </a:extLst>
          </p:cNvPr>
          <p:cNvPicPr>
            <a:picLocks noGrp="1" noChangeAspect="1"/>
          </p:cNvPicPr>
          <p:nvPr>
            <p:ph idx="1"/>
          </p:nvPr>
        </p:nvPicPr>
        <p:blipFill>
          <a:blip r:embed="rId2"/>
          <a:stretch>
            <a:fillRect/>
          </a:stretch>
        </p:blipFill>
        <p:spPr>
          <a:xfrm>
            <a:off x="0" y="0"/>
            <a:ext cx="12192000" cy="7037455"/>
          </a:xfrm>
        </p:spPr>
      </p:pic>
      <p:sp>
        <p:nvSpPr>
          <p:cNvPr id="7" name="TextBox 6">
            <a:extLst>
              <a:ext uri="{FF2B5EF4-FFF2-40B4-BE49-F238E27FC236}">
                <a16:creationId xmlns:a16="http://schemas.microsoft.com/office/drawing/2014/main" id="{017DD3F2-9FBF-3B43-84C6-70A52048DFA0}"/>
              </a:ext>
            </a:extLst>
          </p:cNvPr>
          <p:cNvSpPr txBox="1"/>
          <p:nvPr/>
        </p:nvSpPr>
        <p:spPr>
          <a:xfrm>
            <a:off x="313852" y="2466025"/>
            <a:ext cx="8400393" cy="2123658"/>
          </a:xfrm>
          <a:prstGeom prst="rect">
            <a:avLst/>
          </a:prstGeom>
          <a:noFill/>
        </p:spPr>
        <p:txBody>
          <a:bodyPr wrap="square" rtlCol="0">
            <a:spAutoFit/>
          </a:bodyPr>
          <a:lstStyle/>
          <a:p>
            <a:r>
              <a:rPr lang="en-GB" sz="6600" b="1" dirty="0">
                <a:ln>
                  <a:solidFill>
                    <a:schemeClr val="bg1"/>
                  </a:solidFill>
                </a:ln>
                <a:noFill/>
                <a:latin typeface="Gothic720 BT" panose="020C0603020203020204" pitchFamily="34" charset="0"/>
              </a:rPr>
              <a:t>CARE</a:t>
            </a:r>
          </a:p>
          <a:p>
            <a:r>
              <a:rPr lang="en-GB" sz="6600" b="1" dirty="0">
                <a:ln>
                  <a:solidFill>
                    <a:schemeClr val="bg1"/>
                  </a:solidFill>
                </a:ln>
                <a:noFill/>
                <a:latin typeface="Gothic720 BT" panose="020C0603020203020204" pitchFamily="34" charset="0"/>
              </a:rPr>
              <a:t>RANGE</a:t>
            </a:r>
            <a:r>
              <a:rPr lang="en-US" sz="6600" b="1" dirty="0">
                <a:ln>
                  <a:solidFill>
                    <a:schemeClr val="bg1"/>
                  </a:solidFill>
                </a:ln>
                <a:noFill/>
                <a:latin typeface="Gothic720 BT" panose="020C0603020203020204" pitchFamily="34" charset="0"/>
              </a:rPr>
              <a:t>…</a:t>
            </a:r>
            <a:endParaRPr lang="en-GB" sz="6600" b="1" dirty="0">
              <a:ln>
                <a:solidFill>
                  <a:schemeClr val="bg1"/>
                </a:solidFill>
              </a:ln>
              <a:noFill/>
              <a:latin typeface="Gothic720 BT" panose="020C0603020203020204" pitchFamily="34" charset="0"/>
            </a:endParaRPr>
          </a:p>
        </p:txBody>
      </p:sp>
    </p:spTree>
    <p:extLst>
      <p:ext uri="{BB962C8B-B14F-4D97-AF65-F5344CB8AC3E}">
        <p14:creationId xmlns:p14="http://schemas.microsoft.com/office/powerpoint/2010/main" val="83006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9090-E741-C244-AEF4-C43A78F2D0F0}"/>
              </a:ext>
            </a:extLst>
          </p:cNvPr>
          <p:cNvSpPr>
            <a:spLocks noGrp="1"/>
          </p:cNvSpPr>
          <p:nvPr>
            <p:ph type="title"/>
          </p:nvPr>
        </p:nvSpPr>
        <p:spPr/>
        <p:txBody>
          <a:bodyPr/>
          <a:lstStyle/>
          <a:p>
            <a:endParaRPr lang="en-US"/>
          </a:p>
        </p:txBody>
      </p:sp>
      <p:pic>
        <p:nvPicPr>
          <p:cNvPr id="8" name="Content Placeholder 4" descr="A close up of a logo&#10;&#10;Description automatically generated">
            <a:extLst>
              <a:ext uri="{FF2B5EF4-FFF2-40B4-BE49-F238E27FC236}">
                <a16:creationId xmlns:a16="http://schemas.microsoft.com/office/drawing/2014/main" id="{C64DC67A-02D4-B848-B1B7-31B07475048D}"/>
              </a:ext>
            </a:extLst>
          </p:cNvPr>
          <p:cNvPicPr>
            <a:picLocks noChangeAspect="1"/>
          </p:cNvPicPr>
          <p:nvPr/>
        </p:nvPicPr>
        <p:blipFill>
          <a:blip r:embed="rId2"/>
          <a:stretch>
            <a:fillRect/>
          </a:stretch>
        </p:blipFill>
        <p:spPr>
          <a:xfrm>
            <a:off x="-1" y="-179456"/>
            <a:ext cx="12192001" cy="7037456"/>
          </a:xfrm>
          <a:prstGeom prst="rect">
            <a:avLst/>
          </a:prstGeom>
        </p:spPr>
      </p:pic>
      <p:sp>
        <p:nvSpPr>
          <p:cNvPr id="9" name="TextBox 8">
            <a:extLst>
              <a:ext uri="{FF2B5EF4-FFF2-40B4-BE49-F238E27FC236}">
                <a16:creationId xmlns:a16="http://schemas.microsoft.com/office/drawing/2014/main" id="{65952DD0-4189-8443-829C-C4E59F7DAA85}"/>
              </a:ext>
            </a:extLst>
          </p:cNvPr>
          <p:cNvSpPr txBox="1"/>
          <p:nvPr/>
        </p:nvSpPr>
        <p:spPr>
          <a:xfrm>
            <a:off x="560987" y="223611"/>
            <a:ext cx="11276785" cy="1077218"/>
          </a:xfrm>
          <a:prstGeom prst="rect">
            <a:avLst/>
          </a:prstGeom>
          <a:solidFill>
            <a:schemeClr val="bg1"/>
          </a:solidFill>
          <a:ln>
            <a:solidFill>
              <a:srgbClr val="1F89BE">
                <a:alpha val="0"/>
              </a:srgbClr>
            </a:solidFill>
          </a:ln>
        </p:spPr>
        <p:txBody>
          <a:bodyPr wrap="square" rtlCol="0">
            <a:spAutoFit/>
          </a:bodyPr>
          <a:lstStyle/>
          <a:p>
            <a:r>
              <a:rPr lang="en-GB" sz="3200" b="1" dirty="0">
                <a:ln>
                  <a:solidFill>
                    <a:schemeClr val="accent2"/>
                  </a:solidFill>
                </a:ln>
                <a:noFill/>
                <a:latin typeface="Gothic720 BT" panose="020C0603020203020204" pitchFamily="34" charset="0"/>
              </a:rPr>
              <a:t>ALTRA &amp; CONNECT CARE RANGE</a:t>
            </a:r>
          </a:p>
          <a:p>
            <a:r>
              <a:rPr lang="en-GB" sz="3200" b="1" dirty="0">
                <a:solidFill>
                  <a:schemeClr val="accent2"/>
                </a:solidFill>
                <a:latin typeface="Gothic720 BT" panose="020C0603020203020204" pitchFamily="34" charset="0"/>
              </a:rPr>
              <a:t>FULLY COMPLIANT WITH HTM 08-03 GUIDELINES</a:t>
            </a:r>
          </a:p>
        </p:txBody>
      </p:sp>
      <p:pic>
        <p:nvPicPr>
          <p:cNvPr id="14" name="Content Placeholder 13" descr="A picture containing white, remote&#10;&#10;Description automatically generated">
            <a:extLst>
              <a:ext uri="{FF2B5EF4-FFF2-40B4-BE49-F238E27FC236}">
                <a16:creationId xmlns:a16="http://schemas.microsoft.com/office/drawing/2014/main" id="{0687ED79-D58B-3A42-B3B3-6CAC359F39A9}"/>
              </a:ext>
            </a:extLst>
          </p:cNvPr>
          <p:cNvPicPr>
            <a:picLocks noGrp="1" noChangeAspect="1"/>
          </p:cNvPicPr>
          <p:nvPr>
            <p:ph idx="1"/>
          </p:nvPr>
        </p:nvPicPr>
        <p:blipFill>
          <a:blip r:embed="rId3"/>
          <a:stretch>
            <a:fillRect/>
          </a:stretch>
        </p:blipFill>
        <p:spPr>
          <a:xfrm>
            <a:off x="2518524" y="2572689"/>
            <a:ext cx="4119455" cy="4070871"/>
          </a:xfrm>
        </p:spPr>
      </p:pic>
      <p:sp>
        <p:nvSpPr>
          <p:cNvPr id="10" name="TextBox 9">
            <a:extLst>
              <a:ext uri="{FF2B5EF4-FFF2-40B4-BE49-F238E27FC236}">
                <a16:creationId xmlns:a16="http://schemas.microsoft.com/office/drawing/2014/main" id="{6FAE9AFE-07BA-FC4B-A37A-38FB127F3636}"/>
              </a:ext>
            </a:extLst>
          </p:cNvPr>
          <p:cNvSpPr txBox="1"/>
          <p:nvPr/>
        </p:nvSpPr>
        <p:spPr>
          <a:xfrm>
            <a:off x="650104" y="1690688"/>
            <a:ext cx="3127240" cy="4185761"/>
          </a:xfrm>
          <a:prstGeom prst="rect">
            <a:avLst/>
          </a:prstGeom>
          <a:noFill/>
        </p:spPr>
        <p:txBody>
          <a:bodyPr wrap="square" rtlCol="0">
            <a:spAutoFit/>
          </a:bodyPr>
          <a:lstStyle/>
          <a:p>
            <a:r>
              <a:rPr lang="en-GB" sz="1400" b="1" dirty="0">
                <a:solidFill>
                  <a:schemeClr val="tx1">
                    <a:lumMod val="50000"/>
                    <a:lumOff val="50000"/>
                  </a:schemeClr>
                </a:solidFill>
              </a:rPr>
              <a:t>CALL BUTTON</a:t>
            </a:r>
          </a:p>
          <a:p>
            <a:r>
              <a:rPr lang="en-GB" sz="1200" b="1" dirty="0">
                <a:solidFill>
                  <a:schemeClr val="tx1">
                    <a:lumMod val="50000"/>
                    <a:lumOff val="50000"/>
                  </a:schemeClr>
                </a:solidFill>
              </a:rPr>
              <a:t>Patient Call Button </a:t>
            </a:r>
          </a:p>
          <a:p>
            <a:pPr marL="171450" indent="-171450">
              <a:buFont typeface="Arial" panose="020B0604020202020204" pitchFamily="34" charset="0"/>
              <a:buChar char="•"/>
            </a:pPr>
            <a:r>
              <a:rPr lang="en-GB" sz="1200" dirty="0">
                <a:solidFill>
                  <a:schemeClr val="tx1">
                    <a:lumMod val="50000"/>
                    <a:lumOff val="50000"/>
                  </a:schemeClr>
                </a:solidFill>
              </a:rPr>
              <a:t>Large button with a nurse symbol and tactile feel (HTM 08-03: 10.49) </a:t>
            </a:r>
          </a:p>
          <a:p>
            <a:pPr marL="171450" indent="-171450">
              <a:buFont typeface="Arial" panose="020B0604020202020204" pitchFamily="34" charset="0"/>
              <a:buChar char="•"/>
            </a:pPr>
            <a:r>
              <a:rPr lang="en-GB" sz="1200" dirty="0">
                <a:solidFill>
                  <a:schemeClr val="tx1">
                    <a:lumMod val="50000"/>
                    <a:lumOff val="50000"/>
                  </a:schemeClr>
                </a:solidFill>
              </a:rPr>
              <a:t>Easily recognisable colours </a:t>
            </a:r>
            <a:br>
              <a:rPr lang="en-GB" sz="1200" dirty="0">
                <a:solidFill>
                  <a:schemeClr val="tx1">
                    <a:lumMod val="50000"/>
                    <a:lumOff val="50000"/>
                  </a:schemeClr>
                </a:solidFill>
              </a:rPr>
            </a:br>
            <a:r>
              <a:rPr lang="en-GB" sz="1200" dirty="0">
                <a:solidFill>
                  <a:schemeClr val="tx1">
                    <a:lumMod val="50000"/>
                    <a:lumOff val="50000"/>
                  </a:schemeClr>
                </a:solidFill>
              </a:rPr>
              <a:t>(HTM 08-03: 10.30) </a:t>
            </a:r>
          </a:p>
          <a:p>
            <a:pPr marL="171450" indent="-171450">
              <a:buFont typeface="Arial" panose="020B0604020202020204" pitchFamily="34" charset="0"/>
              <a:buChar char="•"/>
            </a:pPr>
            <a:r>
              <a:rPr lang="en-GB" sz="1200" dirty="0">
                <a:solidFill>
                  <a:schemeClr val="tx1">
                    <a:lumMod val="50000"/>
                    <a:lumOff val="50000"/>
                  </a:schemeClr>
                </a:solidFill>
              </a:rPr>
              <a:t>Large and easily recognisable, with a reassurance lamp (HTM 08-03: 10.37) </a:t>
            </a:r>
          </a:p>
          <a:p>
            <a:pPr marL="171450" indent="-171450">
              <a:buFont typeface="Arial" panose="020B0604020202020204" pitchFamily="34" charset="0"/>
              <a:buChar char="•"/>
            </a:pPr>
            <a:r>
              <a:rPr lang="en-GB" sz="1200" dirty="0">
                <a:solidFill>
                  <a:schemeClr val="tx1">
                    <a:lumMod val="50000"/>
                    <a:lumOff val="50000"/>
                  </a:schemeClr>
                </a:solidFill>
              </a:rPr>
              <a:t>Illuminated to allow easy location in the dark (HTM 08-03: 10.38) </a:t>
            </a:r>
          </a:p>
          <a:p>
            <a:endParaRPr lang="en-GB" sz="1200" dirty="0">
              <a:solidFill>
                <a:schemeClr val="tx1">
                  <a:lumMod val="50000"/>
                  <a:lumOff val="50000"/>
                </a:schemeClr>
              </a:solidFill>
            </a:endParaRPr>
          </a:p>
          <a:p>
            <a:r>
              <a:rPr lang="en-GB" sz="1200" b="1" dirty="0">
                <a:solidFill>
                  <a:schemeClr val="tx1">
                    <a:lumMod val="50000"/>
                    <a:lumOff val="50000"/>
                  </a:schemeClr>
                </a:solidFill>
              </a:rPr>
              <a:t>Staff Emergency Switch </a:t>
            </a:r>
            <a:endParaRPr lang="en-GB" sz="1200" dirty="0">
              <a:solidFill>
                <a:schemeClr val="tx1">
                  <a:lumMod val="50000"/>
                  <a:lumOff val="50000"/>
                </a:schemeClr>
              </a:solidFill>
            </a:endParaRPr>
          </a:p>
          <a:p>
            <a:pPr marL="171450" indent="-171450">
              <a:buFont typeface="Arial" panose="020B0604020202020204" pitchFamily="34" charset="0"/>
              <a:buChar char="•"/>
            </a:pPr>
            <a:r>
              <a:rPr lang="en-GB" sz="1200" dirty="0">
                <a:solidFill>
                  <a:schemeClr val="tx1">
                    <a:lumMod val="50000"/>
                    <a:lumOff val="50000"/>
                  </a:schemeClr>
                </a:solidFill>
              </a:rPr>
              <a:t>Pull-on / push-off red switch with “Emergency Pull” (HTM 08-03: 10.62) </a:t>
            </a:r>
          </a:p>
          <a:p>
            <a:endParaRPr lang="en-GB" sz="1200" dirty="0">
              <a:solidFill>
                <a:schemeClr val="tx1">
                  <a:lumMod val="50000"/>
                  <a:lumOff val="50000"/>
                </a:schemeClr>
              </a:solidFill>
            </a:endParaRPr>
          </a:p>
          <a:p>
            <a:r>
              <a:rPr lang="en-GB" sz="1200" b="1" dirty="0">
                <a:solidFill>
                  <a:schemeClr val="tx1">
                    <a:lumMod val="50000"/>
                    <a:lumOff val="50000"/>
                  </a:schemeClr>
                </a:solidFill>
              </a:rPr>
              <a:t>Labels </a:t>
            </a:r>
            <a:endParaRPr lang="en-GB" sz="1200" dirty="0">
              <a:solidFill>
                <a:schemeClr val="tx1">
                  <a:lumMod val="50000"/>
                  <a:lumOff val="50000"/>
                </a:schemeClr>
              </a:solidFill>
            </a:endParaRPr>
          </a:p>
          <a:p>
            <a:pPr marL="171450" indent="-171450">
              <a:buFont typeface="Arial" panose="020B0604020202020204" pitchFamily="34" charset="0"/>
              <a:buChar char="•"/>
            </a:pPr>
            <a:r>
              <a:rPr lang="en-GB" sz="1200" dirty="0">
                <a:solidFill>
                  <a:schemeClr val="tx1">
                    <a:lumMod val="50000"/>
                    <a:lumOff val="50000"/>
                  </a:schemeClr>
                </a:solidFill>
              </a:rPr>
              <a:t>Easy to understand symbols for patients (HTM 08-03: 10.8) </a:t>
            </a:r>
          </a:p>
          <a:p>
            <a:endParaRPr lang="en-GB" sz="1200" dirty="0">
              <a:solidFill>
                <a:schemeClr val="tx1">
                  <a:lumMod val="50000"/>
                  <a:lumOff val="50000"/>
                </a:schemeClr>
              </a:solidFill>
            </a:endParaRPr>
          </a:p>
          <a:p>
            <a:r>
              <a:rPr lang="en-GB" sz="1200" b="1" dirty="0">
                <a:solidFill>
                  <a:schemeClr val="tx1">
                    <a:lumMod val="50000"/>
                    <a:lumOff val="50000"/>
                  </a:schemeClr>
                </a:solidFill>
              </a:rPr>
              <a:t>Reset Switch </a:t>
            </a:r>
            <a:endParaRPr lang="en-GB" sz="1200" dirty="0">
              <a:solidFill>
                <a:schemeClr val="tx1">
                  <a:lumMod val="50000"/>
                  <a:lumOff val="50000"/>
                </a:schemeClr>
              </a:solidFill>
            </a:endParaRPr>
          </a:p>
          <a:p>
            <a:pPr marL="171450" indent="-171450">
              <a:buFont typeface="Arial" panose="020B0604020202020204" pitchFamily="34" charset="0"/>
              <a:buChar char="•"/>
            </a:pPr>
            <a:r>
              <a:rPr lang="en-GB" sz="1200" dirty="0">
                <a:solidFill>
                  <a:schemeClr val="tx1">
                    <a:lumMod val="50000"/>
                    <a:lumOff val="50000"/>
                  </a:schemeClr>
                </a:solidFill>
              </a:rPr>
              <a:t>Reset switch to reset an initiated </a:t>
            </a:r>
            <a:br>
              <a:rPr lang="en-GB" sz="1200" dirty="0">
                <a:solidFill>
                  <a:schemeClr val="tx1">
                    <a:lumMod val="50000"/>
                    <a:lumOff val="50000"/>
                  </a:schemeClr>
                </a:solidFill>
              </a:rPr>
            </a:br>
            <a:r>
              <a:rPr lang="en-GB" sz="1200" dirty="0">
                <a:solidFill>
                  <a:schemeClr val="tx1">
                    <a:lumMod val="50000"/>
                    <a:lumOff val="50000"/>
                  </a:schemeClr>
                </a:solidFill>
              </a:rPr>
              <a:t>patient–nurse call (HTM 08-03: 10.58) </a:t>
            </a:r>
          </a:p>
        </p:txBody>
      </p:sp>
      <p:sp>
        <p:nvSpPr>
          <p:cNvPr id="24" name="TextBox 23">
            <a:extLst>
              <a:ext uri="{FF2B5EF4-FFF2-40B4-BE49-F238E27FC236}">
                <a16:creationId xmlns:a16="http://schemas.microsoft.com/office/drawing/2014/main" id="{23EF7D98-C3A5-5C40-B644-8FB4EA6D823D}"/>
              </a:ext>
            </a:extLst>
          </p:cNvPr>
          <p:cNvSpPr txBox="1"/>
          <p:nvPr/>
        </p:nvSpPr>
        <p:spPr>
          <a:xfrm>
            <a:off x="6199379" y="1693443"/>
            <a:ext cx="2411221" cy="1600438"/>
          </a:xfrm>
          <a:prstGeom prst="rect">
            <a:avLst/>
          </a:prstGeom>
          <a:noFill/>
        </p:spPr>
        <p:txBody>
          <a:bodyPr wrap="square" rtlCol="0">
            <a:spAutoFit/>
          </a:bodyPr>
          <a:lstStyle/>
          <a:p>
            <a:r>
              <a:rPr lang="en-GB" sz="1400" b="1" dirty="0">
                <a:solidFill>
                  <a:schemeClr val="tx1">
                    <a:lumMod val="50000"/>
                    <a:lumOff val="50000"/>
                  </a:schemeClr>
                </a:solidFill>
              </a:rPr>
              <a:t>PEAR PUSH LEAD</a:t>
            </a:r>
          </a:p>
          <a:p>
            <a:pPr marL="171450" indent="-171450">
              <a:buFont typeface="Arial" panose="020B0604020202020204" pitchFamily="34" charset="0"/>
              <a:buChar char="•"/>
            </a:pPr>
            <a:r>
              <a:rPr lang="en-GB" sz="1200" dirty="0">
                <a:solidFill>
                  <a:schemeClr val="tx1">
                    <a:lumMod val="50000"/>
                    <a:lumOff val="50000"/>
                  </a:schemeClr>
                </a:solidFill>
              </a:rPr>
              <a:t>Lightweight, robust Pear Push Lead enabling a call to be activated from the bed or chair </a:t>
            </a:r>
            <a:br>
              <a:rPr lang="en-GB" sz="1200" dirty="0">
                <a:solidFill>
                  <a:schemeClr val="tx1">
                    <a:lumMod val="50000"/>
                    <a:lumOff val="50000"/>
                  </a:schemeClr>
                </a:solidFill>
              </a:rPr>
            </a:br>
            <a:r>
              <a:rPr lang="en-GB" sz="1200" dirty="0">
                <a:solidFill>
                  <a:schemeClr val="tx1">
                    <a:lumMod val="50000"/>
                    <a:lumOff val="50000"/>
                  </a:schemeClr>
                </a:solidFill>
              </a:rPr>
              <a:t>(HTM 08-03: 10.39) </a:t>
            </a:r>
          </a:p>
          <a:p>
            <a:pPr marL="171450" indent="-171450">
              <a:buFont typeface="Arial" panose="020B0604020202020204" pitchFamily="34" charset="0"/>
              <a:buChar char="•"/>
            </a:pPr>
            <a:r>
              <a:rPr lang="en-GB" sz="1200" dirty="0">
                <a:solidFill>
                  <a:schemeClr val="tx1">
                    <a:lumMod val="50000"/>
                    <a:lumOff val="50000"/>
                  </a:schemeClr>
                </a:solidFill>
              </a:rPr>
              <a:t>IP67 rated, meaning it can withstand submersion in liquid (HTM 08-03: 10.40) </a:t>
            </a:r>
          </a:p>
        </p:txBody>
      </p:sp>
      <p:pic>
        <p:nvPicPr>
          <p:cNvPr id="28" name="Picture 27" descr="A close up of a device&#10;&#10;Description automatically generated">
            <a:extLst>
              <a:ext uri="{FF2B5EF4-FFF2-40B4-BE49-F238E27FC236}">
                <a16:creationId xmlns:a16="http://schemas.microsoft.com/office/drawing/2014/main" id="{F0F93ED9-3AFD-5346-B599-401947085BE6}"/>
              </a:ext>
            </a:extLst>
          </p:cNvPr>
          <p:cNvPicPr>
            <a:picLocks noChangeAspect="1"/>
          </p:cNvPicPr>
          <p:nvPr/>
        </p:nvPicPr>
        <p:blipFill>
          <a:blip r:embed="rId4"/>
          <a:stretch>
            <a:fillRect/>
          </a:stretch>
        </p:blipFill>
        <p:spPr>
          <a:xfrm>
            <a:off x="6330410" y="3783568"/>
            <a:ext cx="2470323" cy="1999345"/>
          </a:xfrm>
          <a:prstGeom prst="rect">
            <a:avLst/>
          </a:prstGeom>
        </p:spPr>
      </p:pic>
    </p:spTree>
    <p:extLst>
      <p:ext uri="{BB962C8B-B14F-4D97-AF65-F5344CB8AC3E}">
        <p14:creationId xmlns:p14="http://schemas.microsoft.com/office/powerpoint/2010/main" val="368312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89BE">
            <a:alpha val="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9090-E741-C244-AEF4-C43A78F2D0F0}"/>
              </a:ext>
            </a:extLst>
          </p:cNvPr>
          <p:cNvSpPr>
            <a:spLocks noGrp="1"/>
          </p:cNvSpPr>
          <p:nvPr>
            <p:ph type="title"/>
          </p:nvPr>
        </p:nvSpPr>
        <p:spPr/>
        <p:txBody>
          <a:bodyPr/>
          <a:lstStyle/>
          <a:p>
            <a:endParaRPr lang="en-US"/>
          </a:p>
        </p:txBody>
      </p:sp>
      <p:pic>
        <p:nvPicPr>
          <p:cNvPr id="8" name="Content Placeholder 4" descr="A close up of a logo&#10;&#10;Description automatically generated">
            <a:extLst>
              <a:ext uri="{FF2B5EF4-FFF2-40B4-BE49-F238E27FC236}">
                <a16:creationId xmlns:a16="http://schemas.microsoft.com/office/drawing/2014/main" id="{C64DC67A-02D4-B848-B1B7-31B07475048D}"/>
              </a:ext>
            </a:extLst>
          </p:cNvPr>
          <p:cNvPicPr>
            <a:picLocks noChangeAspect="1"/>
          </p:cNvPicPr>
          <p:nvPr/>
        </p:nvPicPr>
        <p:blipFill>
          <a:blip r:embed="rId2"/>
          <a:stretch>
            <a:fillRect/>
          </a:stretch>
        </p:blipFill>
        <p:spPr>
          <a:xfrm>
            <a:off x="0" y="-171213"/>
            <a:ext cx="12192001" cy="7037456"/>
          </a:xfrm>
          <a:prstGeom prst="rect">
            <a:avLst/>
          </a:prstGeom>
        </p:spPr>
      </p:pic>
      <p:sp>
        <p:nvSpPr>
          <p:cNvPr id="9" name="TextBox 8">
            <a:extLst>
              <a:ext uri="{FF2B5EF4-FFF2-40B4-BE49-F238E27FC236}">
                <a16:creationId xmlns:a16="http://schemas.microsoft.com/office/drawing/2014/main" id="{65952DD0-4189-8443-829C-C4E59F7DAA85}"/>
              </a:ext>
            </a:extLst>
          </p:cNvPr>
          <p:cNvSpPr txBox="1"/>
          <p:nvPr/>
        </p:nvSpPr>
        <p:spPr>
          <a:xfrm>
            <a:off x="457606" y="112214"/>
            <a:ext cx="11276785" cy="584775"/>
          </a:xfrm>
          <a:prstGeom prst="rect">
            <a:avLst/>
          </a:prstGeom>
          <a:solidFill>
            <a:schemeClr val="bg1"/>
          </a:solidFill>
          <a:ln>
            <a:noFill/>
          </a:ln>
        </p:spPr>
        <p:txBody>
          <a:bodyPr wrap="square" rtlCol="0">
            <a:spAutoFit/>
          </a:bodyPr>
          <a:lstStyle/>
          <a:p>
            <a:r>
              <a:rPr lang="en-GB" sz="3200" b="1" dirty="0">
                <a:ln>
                  <a:solidFill>
                    <a:schemeClr val="accent2"/>
                  </a:solidFill>
                </a:ln>
                <a:noFill/>
                <a:latin typeface="Gothic720 BT" panose="020C0603020203020204" pitchFamily="34" charset="0"/>
              </a:rPr>
              <a:t>ALTRA &amp; CONNECT </a:t>
            </a:r>
            <a:r>
              <a:rPr lang="en-GB" sz="3200" b="1" dirty="0">
                <a:solidFill>
                  <a:schemeClr val="accent2"/>
                </a:solidFill>
                <a:latin typeface="Gothic720 BT" panose="020C0603020203020204" pitchFamily="34" charset="0"/>
              </a:rPr>
              <a:t>CARE RANGE</a:t>
            </a:r>
          </a:p>
        </p:txBody>
      </p:sp>
      <p:sp>
        <p:nvSpPr>
          <p:cNvPr id="13" name="TextBox 12">
            <a:extLst>
              <a:ext uri="{FF2B5EF4-FFF2-40B4-BE49-F238E27FC236}">
                <a16:creationId xmlns:a16="http://schemas.microsoft.com/office/drawing/2014/main" id="{317CE060-88B3-3944-9C28-60F34670FD1D}"/>
              </a:ext>
            </a:extLst>
          </p:cNvPr>
          <p:cNvSpPr txBox="1"/>
          <p:nvPr/>
        </p:nvSpPr>
        <p:spPr>
          <a:xfrm>
            <a:off x="582803" y="3347515"/>
            <a:ext cx="1938060" cy="523220"/>
          </a:xfrm>
          <a:prstGeom prst="rect">
            <a:avLst/>
          </a:prstGeom>
          <a:noFill/>
        </p:spPr>
        <p:txBody>
          <a:bodyPr wrap="square" rtlCol="0">
            <a:spAutoFit/>
          </a:bodyPr>
          <a:lstStyle/>
          <a:p>
            <a:pPr algn="r"/>
            <a:r>
              <a:rPr lang="en-GB" sz="1400" b="1" dirty="0">
                <a:solidFill>
                  <a:schemeClr val="accent2"/>
                </a:solidFill>
              </a:rPr>
              <a:t>MAIN DISPLAY PANEL</a:t>
            </a:r>
          </a:p>
          <a:p>
            <a:pPr algn="r"/>
            <a:r>
              <a:rPr lang="en-GB" sz="1400" b="1" dirty="0">
                <a:solidFill>
                  <a:schemeClr val="accent2"/>
                </a:solidFill>
              </a:rPr>
              <a:t>AND SERVER</a:t>
            </a:r>
          </a:p>
        </p:txBody>
      </p:sp>
      <p:pic>
        <p:nvPicPr>
          <p:cNvPr id="6" name="Picture 5" descr="A screenshot of a cell phone&#10;&#10;Description automatically generated">
            <a:extLst>
              <a:ext uri="{FF2B5EF4-FFF2-40B4-BE49-F238E27FC236}">
                <a16:creationId xmlns:a16="http://schemas.microsoft.com/office/drawing/2014/main" id="{FAF97C18-5F7F-5C4F-BBC0-793B167AF9A5}"/>
              </a:ext>
            </a:extLst>
          </p:cNvPr>
          <p:cNvPicPr>
            <a:picLocks noChangeAspect="1"/>
          </p:cNvPicPr>
          <p:nvPr/>
        </p:nvPicPr>
        <p:blipFill>
          <a:blip r:embed="rId3"/>
          <a:stretch>
            <a:fillRect/>
          </a:stretch>
        </p:blipFill>
        <p:spPr>
          <a:xfrm>
            <a:off x="2539773" y="2658770"/>
            <a:ext cx="2605285" cy="1874749"/>
          </a:xfrm>
          <a:prstGeom prst="rect">
            <a:avLst/>
          </a:prstGeom>
        </p:spPr>
      </p:pic>
      <p:pic>
        <p:nvPicPr>
          <p:cNvPr id="11" name="Picture 10" descr="A screenshot of a computer screen&#10;&#10;Description automatically generated">
            <a:extLst>
              <a:ext uri="{FF2B5EF4-FFF2-40B4-BE49-F238E27FC236}">
                <a16:creationId xmlns:a16="http://schemas.microsoft.com/office/drawing/2014/main" id="{FE1DA1C4-907E-F34D-B2D7-E63B105D0B1C}"/>
              </a:ext>
            </a:extLst>
          </p:cNvPr>
          <p:cNvPicPr>
            <a:picLocks noChangeAspect="1"/>
          </p:cNvPicPr>
          <p:nvPr/>
        </p:nvPicPr>
        <p:blipFill>
          <a:blip r:embed="rId4"/>
          <a:stretch>
            <a:fillRect/>
          </a:stretch>
        </p:blipFill>
        <p:spPr>
          <a:xfrm>
            <a:off x="7148190" y="2876882"/>
            <a:ext cx="1721509" cy="1183538"/>
          </a:xfrm>
          <a:prstGeom prst="rect">
            <a:avLst/>
          </a:prstGeom>
        </p:spPr>
      </p:pic>
      <p:sp>
        <p:nvSpPr>
          <p:cNvPr id="18" name="TextBox 17">
            <a:extLst>
              <a:ext uri="{FF2B5EF4-FFF2-40B4-BE49-F238E27FC236}">
                <a16:creationId xmlns:a16="http://schemas.microsoft.com/office/drawing/2014/main" id="{AE030958-37A7-BE40-94D1-DFD22E7D3353}"/>
              </a:ext>
            </a:extLst>
          </p:cNvPr>
          <p:cNvSpPr txBox="1"/>
          <p:nvPr/>
        </p:nvSpPr>
        <p:spPr>
          <a:xfrm>
            <a:off x="8897982" y="3275111"/>
            <a:ext cx="2018834" cy="307777"/>
          </a:xfrm>
          <a:prstGeom prst="rect">
            <a:avLst/>
          </a:prstGeom>
          <a:noFill/>
        </p:spPr>
        <p:txBody>
          <a:bodyPr wrap="square" rtlCol="0">
            <a:spAutoFit/>
          </a:bodyPr>
          <a:lstStyle/>
          <a:p>
            <a:r>
              <a:rPr lang="en-GB" sz="1400" b="1" dirty="0">
                <a:solidFill>
                  <a:schemeClr val="accent2"/>
                </a:solidFill>
              </a:rPr>
              <a:t>MINI DISPLAY PANEL</a:t>
            </a:r>
          </a:p>
        </p:txBody>
      </p:sp>
      <p:grpSp>
        <p:nvGrpSpPr>
          <p:cNvPr id="5" name="Group 4">
            <a:extLst>
              <a:ext uri="{FF2B5EF4-FFF2-40B4-BE49-F238E27FC236}">
                <a16:creationId xmlns:a16="http://schemas.microsoft.com/office/drawing/2014/main" id="{A6B9CC07-07BE-4F8A-A373-64C1B603B3AE}"/>
              </a:ext>
            </a:extLst>
          </p:cNvPr>
          <p:cNvGrpSpPr/>
          <p:nvPr/>
        </p:nvGrpSpPr>
        <p:grpSpPr>
          <a:xfrm>
            <a:off x="4913056" y="1018702"/>
            <a:ext cx="5792502" cy="1128033"/>
            <a:chOff x="560987" y="1162980"/>
            <a:chExt cx="5792502" cy="1128033"/>
          </a:xfrm>
        </p:grpSpPr>
        <p:sp>
          <p:nvSpPr>
            <p:cNvPr id="10" name="TextBox 9">
              <a:extLst>
                <a:ext uri="{FF2B5EF4-FFF2-40B4-BE49-F238E27FC236}">
                  <a16:creationId xmlns:a16="http://schemas.microsoft.com/office/drawing/2014/main" id="{6FAE9AFE-07BA-FC4B-A37A-38FB127F3636}"/>
                </a:ext>
              </a:extLst>
            </p:cNvPr>
            <p:cNvSpPr txBox="1"/>
            <p:nvPr/>
          </p:nvSpPr>
          <p:spPr>
            <a:xfrm>
              <a:off x="560987" y="1385970"/>
              <a:ext cx="3127240" cy="677108"/>
            </a:xfrm>
            <a:prstGeom prst="rect">
              <a:avLst/>
            </a:prstGeom>
            <a:noFill/>
          </p:spPr>
          <p:txBody>
            <a:bodyPr wrap="square" rtlCol="0">
              <a:spAutoFit/>
            </a:bodyPr>
            <a:lstStyle/>
            <a:p>
              <a:r>
                <a:rPr lang="en-GB" sz="1400" b="1" dirty="0">
                  <a:solidFill>
                    <a:schemeClr val="accent2"/>
                  </a:solidFill>
                </a:rPr>
                <a:t>OVER DOOR LIGHT</a:t>
              </a:r>
            </a:p>
            <a:p>
              <a:r>
                <a:rPr lang="en-GB" sz="1200" dirty="0">
                  <a:solidFill>
                    <a:schemeClr val="tx1">
                      <a:lumMod val="50000"/>
                      <a:lumOff val="50000"/>
                    </a:schemeClr>
                  </a:solidFill>
                </a:rPr>
                <a:t>Over door light above ward / cubicle doors (HTM 08-03: 10.14) </a:t>
              </a:r>
            </a:p>
          </p:txBody>
        </p:sp>
        <p:pic>
          <p:nvPicPr>
            <p:cNvPr id="20" name="Picture 19" descr="A picture containing computer&#10;&#10;Description automatically generated">
              <a:extLst>
                <a:ext uri="{FF2B5EF4-FFF2-40B4-BE49-F238E27FC236}">
                  <a16:creationId xmlns:a16="http://schemas.microsoft.com/office/drawing/2014/main" id="{238E12B6-7081-1843-AB66-DD2BB425E456}"/>
                </a:ext>
              </a:extLst>
            </p:cNvPr>
            <p:cNvPicPr>
              <a:picLocks noChangeAspect="1"/>
            </p:cNvPicPr>
            <p:nvPr/>
          </p:nvPicPr>
          <p:blipFill>
            <a:blip r:embed="rId5"/>
            <a:stretch>
              <a:fillRect/>
            </a:stretch>
          </p:blipFill>
          <p:spPr>
            <a:xfrm>
              <a:off x="3531682" y="1162980"/>
              <a:ext cx="2821807" cy="1128033"/>
            </a:xfrm>
            <a:prstGeom prst="rect">
              <a:avLst/>
            </a:prstGeom>
          </p:spPr>
        </p:pic>
      </p:grpSp>
      <p:grpSp>
        <p:nvGrpSpPr>
          <p:cNvPr id="4" name="Group 3">
            <a:extLst>
              <a:ext uri="{FF2B5EF4-FFF2-40B4-BE49-F238E27FC236}">
                <a16:creationId xmlns:a16="http://schemas.microsoft.com/office/drawing/2014/main" id="{594634B5-2C1F-42B0-8185-8F846FF9B40E}"/>
              </a:ext>
            </a:extLst>
          </p:cNvPr>
          <p:cNvGrpSpPr/>
          <p:nvPr/>
        </p:nvGrpSpPr>
        <p:grpSpPr>
          <a:xfrm>
            <a:off x="601711" y="1207669"/>
            <a:ext cx="3317882" cy="1800357"/>
            <a:chOff x="7796532" y="1015062"/>
            <a:chExt cx="3317882" cy="1800357"/>
          </a:xfrm>
        </p:grpSpPr>
        <p:pic>
          <p:nvPicPr>
            <p:cNvPr id="23" name="Picture 22" descr="A picture containing clock, drawing&#10;&#10;Description automatically generated">
              <a:extLst>
                <a:ext uri="{FF2B5EF4-FFF2-40B4-BE49-F238E27FC236}">
                  <a16:creationId xmlns:a16="http://schemas.microsoft.com/office/drawing/2014/main" id="{090404D3-9735-E843-984D-1A83B3F3154B}"/>
                </a:ext>
              </a:extLst>
            </p:cNvPr>
            <p:cNvPicPr>
              <a:picLocks noChangeAspect="1"/>
            </p:cNvPicPr>
            <p:nvPr/>
          </p:nvPicPr>
          <p:blipFill>
            <a:blip r:embed="rId6"/>
            <a:stretch>
              <a:fillRect/>
            </a:stretch>
          </p:blipFill>
          <p:spPr>
            <a:xfrm>
              <a:off x="7796532" y="1015062"/>
              <a:ext cx="928984" cy="1800357"/>
            </a:xfrm>
            <a:prstGeom prst="rect">
              <a:avLst/>
            </a:prstGeom>
          </p:spPr>
        </p:pic>
        <p:grpSp>
          <p:nvGrpSpPr>
            <p:cNvPr id="3" name="Group 2">
              <a:extLst>
                <a:ext uri="{FF2B5EF4-FFF2-40B4-BE49-F238E27FC236}">
                  <a16:creationId xmlns:a16="http://schemas.microsoft.com/office/drawing/2014/main" id="{99AF5747-8410-4028-BE25-3C3B41636295}"/>
                </a:ext>
              </a:extLst>
            </p:cNvPr>
            <p:cNvGrpSpPr/>
            <p:nvPr/>
          </p:nvGrpSpPr>
          <p:grpSpPr>
            <a:xfrm>
              <a:off x="8858531" y="1027906"/>
              <a:ext cx="2255883" cy="899235"/>
              <a:chOff x="9726618" y="751910"/>
              <a:chExt cx="2255883" cy="899235"/>
            </a:xfrm>
          </p:grpSpPr>
          <p:sp>
            <p:nvSpPr>
              <p:cNvPr id="19" name="TextBox 18">
                <a:extLst>
                  <a:ext uri="{FF2B5EF4-FFF2-40B4-BE49-F238E27FC236}">
                    <a16:creationId xmlns:a16="http://schemas.microsoft.com/office/drawing/2014/main" id="{D4A8A23D-F84F-7F4D-A05D-48BD3163485D}"/>
                  </a:ext>
                </a:extLst>
              </p:cNvPr>
              <p:cNvSpPr txBox="1"/>
              <p:nvPr/>
            </p:nvSpPr>
            <p:spPr>
              <a:xfrm>
                <a:off x="9726618" y="751910"/>
                <a:ext cx="1788028" cy="307777"/>
              </a:xfrm>
              <a:prstGeom prst="rect">
                <a:avLst/>
              </a:prstGeom>
              <a:noFill/>
            </p:spPr>
            <p:txBody>
              <a:bodyPr wrap="square" rtlCol="0">
                <a:spAutoFit/>
              </a:bodyPr>
              <a:lstStyle/>
              <a:p>
                <a:r>
                  <a:rPr lang="en-GB" sz="1400" b="1" dirty="0">
                    <a:solidFill>
                      <a:schemeClr val="accent2"/>
                    </a:solidFill>
                  </a:rPr>
                  <a:t>CEILING PULL CORD</a:t>
                </a:r>
              </a:p>
            </p:txBody>
          </p:sp>
          <p:sp>
            <p:nvSpPr>
              <p:cNvPr id="26" name="TextBox 25">
                <a:extLst>
                  <a:ext uri="{FF2B5EF4-FFF2-40B4-BE49-F238E27FC236}">
                    <a16:creationId xmlns:a16="http://schemas.microsoft.com/office/drawing/2014/main" id="{1608ABC2-F95C-3D42-AA6D-1268CCA14474}"/>
                  </a:ext>
                </a:extLst>
              </p:cNvPr>
              <p:cNvSpPr txBox="1"/>
              <p:nvPr/>
            </p:nvSpPr>
            <p:spPr>
              <a:xfrm>
                <a:off x="9726618" y="1004814"/>
                <a:ext cx="2255883" cy="646331"/>
              </a:xfrm>
              <a:prstGeom prst="rect">
                <a:avLst/>
              </a:prstGeom>
              <a:noFill/>
            </p:spPr>
            <p:txBody>
              <a:bodyPr wrap="square" rtlCol="0">
                <a:spAutoFit/>
              </a:bodyPr>
              <a:lstStyle/>
              <a:p>
                <a:r>
                  <a:rPr lang="en-GB" sz="1200" dirty="0">
                    <a:solidFill>
                      <a:schemeClr val="tx1">
                        <a:lumMod val="50000"/>
                        <a:lumOff val="50000"/>
                      </a:schemeClr>
                    </a:solidFill>
                  </a:rPr>
                  <a:t>Pull-cord unit for showers, bathrooms and toilets </a:t>
                </a:r>
              </a:p>
              <a:p>
                <a:r>
                  <a:rPr lang="en-GB" sz="1200" dirty="0">
                    <a:solidFill>
                      <a:schemeClr val="tx1">
                        <a:lumMod val="50000"/>
                        <a:lumOff val="50000"/>
                      </a:schemeClr>
                    </a:solidFill>
                  </a:rPr>
                  <a:t>(HTM 08-03: 10.44) </a:t>
                </a:r>
              </a:p>
            </p:txBody>
          </p:sp>
        </p:grpSp>
      </p:grpSp>
      <p:sp>
        <p:nvSpPr>
          <p:cNvPr id="29" name="TextBox 28">
            <a:extLst>
              <a:ext uri="{FF2B5EF4-FFF2-40B4-BE49-F238E27FC236}">
                <a16:creationId xmlns:a16="http://schemas.microsoft.com/office/drawing/2014/main" id="{3DF5BC44-92F4-F44B-8908-6B42941B0A80}"/>
              </a:ext>
            </a:extLst>
          </p:cNvPr>
          <p:cNvSpPr txBox="1"/>
          <p:nvPr/>
        </p:nvSpPr>
        <p:spPr>
          <a:xfrm>
            <a:off x="560987" y="5705169"/>
            <a:ext cx="2255883" cy="415498"/>
          </a:xfrm>
          <a:prstGeom prst="rect">
            <a:avLst/>
          </a:prstGeom>
          <a:noFill/>
        </p:spPr>
        <p:txBody>
          <a:bodyPr wrap="square" rtlCol="0">
            <a:spAutoFit/>
          </a:bodyPr>
          <a:lstStyle/>
          <a:p>
            <a:pPr algn="ctr"/>
            <a:r>
              <a:rPr lang="en-GB" sz="1050" dirty="0">
                <a:solidFill>
                  <a:schemeClr val="tx1">
                    <a:lumMod val="50000"/>
                    <a:lumOff val="50000"/>
                  </a:schemeClr>
                </a:solidFill>
              </a:rPr>
              <a:t>Cable fault warnings appear on screen (HTM 08-03: 10.53) </a:t>
            </a:r>
          </a:p>
        </p:txBody>
      </p:sp>
      <p:sp>
        <p:nvSpPr>
          <p:cNvPr id="30" name="TextBox 29">
            <a:extLst>
              <a:ext uri="{FF2B5EF4-FFF2-40B4-BE49-F238E27FC236}">
                <a16:creationId xmlns:a16="http://schemas.microsoft.com/office/drawing/2014/main" id="{F027FF50-5C18-424A-8EC4-89A6F69D327E}"/>
              </a:ext>
            </a:extLst>
          </p:cNvPr>
          <p:cNvSpPr txBox="1"/>
          <p:nvPr/>
        </p:nvSpPr>
        <p:spPr>
          <a:xfrm>
            <a:off x="3686906" y="5705250"/>
            <a:ext cx="2255883" cy="415498"/>
          </a:xfrm>
          <a:prstGeom prst="rect">
            <a:avLst/>
          </a:prstGeom>
          <a:noFill/>
        </p:spPr>
        <p:txBody>
          <a:bodyPr wrap="square" rtlCol="0">
            <a:spAutoFit/>
          </a:bodyPr>
          <a:lstStyle/>
          <a:p>
            <a:pPr algn="ctr"/>
            <a:r>
              <a:rPr lang="en-GB" sz="1050" dirty="0">
                <a:solidFill>
                  <a:schemeClr val="tx1">
                    <a:lumMod val="50000"/>
                    <a:lumOff val="50000"/>
                  </a:schemeClr>
                </a:solidFill>
              </a:rPr>
              <a:t>Clear audio and visual alerts </a:t>
            </a:r>
          </a:p>
          <a:p>
            <a:pPr algn="ctr"/>
            <a:r>
              <a:rPr lang="en-GB" sz="1050" dirty="0">
                <a:solidFill>
                  <a:schemeClr val="tx1">
                    <a:lumMod val="50000"/>
                    <a:lumOff val="50000"/>
                  </a:schemeClr>
                </a:solidFill>
              </a:rPr>
              <a:t>(HTM 08-03: 10.69) </a:t>
            </a:r>
          </a:p>
        </p:txBody>
      </p:sp>
      <p:sp>
        <p:nvSpPr>
          <p:cNvPr id="31" name="TextBox 30">
            <a:extLst>
              <a:ext uri="{FF2B5EF4-FFF2-40B4-BE49-F238E27FC236}">
                <a16:creationId xmlns:a16="http://schemas.microsoft.com/office/drawing/2014/main" id="{00546FA3-09DC-4041-B454-C0C532642A5D}"/>
              </a:ext>
            </a:extLst>
          </p:cNvPr>
          <p:cNvSpPr txBox="1"/>
          <p:nvPr/>
        </p:nvSpPr>
        <p:spPr>
          <a:xfrm>
            <a:off x="5753062" y="5686175"/>
            <a:ext cx="2255883" cy="577081"/>
          </a:xfrm>
          <a:prstGeom prst="rect">
            <a:avLst/>
          </a:prstGeom>
          <a:noFill/>
        </p:spPr>
        <p:txBody>
          <a:bodyPr wrap="square" rtlCol="0">
            <a:spAutoFit/>
          </a:bodyPr>
          <a:lstStyle/>
          <a:p>
            <a:pPr algn="ctr"/>
            <a:r>
              <a:rPr lang="en-GB" sz="1050" dirty="0">
                <a:solidFill>
                  <a:schemeClr val="tx1">
                    <a:lumMod val="50000"/>
                    <a:lumOff val="50000"/>
                  </a:schemeClr>
                </a:solidFill>
              </a:rPr>
              <a:t>Map of the ward locates                which room / bed is calling </a:t>
            </a:r>
          </a:p>
          <a:p>
            <a:pPr algn="ctr"/>
            <a:r>
              <a:rPr lang="en-GB" sz="1050" dirty="0">
                <a:solidFill>
                  <a:schemeClr val="tx1">
                    <a:lumMod val="50000"/>
                    <a:lumOff val="50000"/>
                  </a:schemeClr>
                </a:solidFill>
              </a:rPr>
              <a:t>(HTM 08-03: 10.72) </a:t>
            </a:r>
          </a:p>
        </p:txBody>
      </p:sp>
      <p:sp>
        <p:nvSpPr>
          <p:cNvPr id="32" name="TextBox 31">
            <a:extLst>
              <a:ext uri="{FF2B5EF4-FFF2-40B4-BE49-F238E27FC236}">
                <a16:creationId xmlns:a16="http://schemas.microsoft.com/office/drawing/2014/main" id="{3F7174A5-3F40-B54A-A38B-0EC4B715DC06}"/>
              </a:ext>
            </a:extLst>
          </p:cNvPr>
          <p:cNvSpPr txBox="1"/>
          <p:nvPr/>
        </p:nvSpPr>
        <p:spPr>
          <a:xfrm>
            <a:off x="7794353" y="5685368"/>
            <a:ext cx="2255883" cy="577081"/>
          </a:xfrm>
          <a:prstGeom prst="rect">
            <a:avLst/>
          </a:prstGeom>
          <a:noFill/>
        </p:spPr>
        <p:txBody>
          <a:bodyPr wrap="square" rtlCol="0">
            <a:spAutoFit/>
          </a:bodyPr>
          <a:lstStyle/>
          <a:p>
            <a:pPr algn="ctr"/>
            <a:r>
              <a:rPr lang="en-GB" sz="1050" dirty="0">
                <a:solidFill>
                  <a:schemeClr val="tx1">
                    <a:lumMod val="50000"/>
                    <a:lumOff val="50000"/>
                  </a:schemeClr>
                </a:solidFill>
              </a:rPr>
              <a:t>Logs all calls / events and provides detailed history reports when required (HTM 08-03: 10.3) </a:t>
            </a:r>
          </a:p>
        </p:txBody>
      </p:sp>
      <p:pic>
        <p:nvPicPr>
          <p:cNvPr id="12" name="Picture 11" descr="A picture containing clock&#10;&#10;Description automatically generated">
            <a:extLst>
              <a:ext uri="{FF2B5EF4-FFF2-40B4-BE49-F238E27FC236}">
                <a16:creationId xmlns:a16="http://schemas.microsoft.com/office/drawing/2014/main" id="{5E617118-798A-F947-9F86-0C0EA224EC98}"/>
              </a:ext>
            </a:extLst>
          </p:cNvPr>
          <p:cNvPicPr>
            <a:picLocks noChangeAspect="1"/>
          </p:cNvPicPr>
          <p:nvPr/>
        </p:nvPicPr>
        <p:blipFill>
          <a:blip r:embed="rId7"/>
          <a:stretch>
            <a:fillRect/>
          </a:stretch>
        </p:blipFill>
        <p:spPr>
          <a:xfrm>
            <a:off x="1191667" y="4809848"/>
            <a:ext cx="828264" cy="828264"/>
          </a:xfrm>
          <a:prstGeom prst="rect">
            <a:avLst/>
          </a:prstGeom>
        </p:spPr>
      </p:pic>
      <p:pic>
        <p:nvPicPr>
          <p:cNvPr id="15" name="Picture 14" descr="A picture containing food, plate&#10;&#10;Description automatically generated">
            <a:extLst>
              <a:ext uri="{FF2B5EF4-FFF2-40B4-BE49-F238E27FC236}">
                <a16:creationId xmlns:a16="http://schemas.microsoft.com/office/drawing/2014/main" id="{3FCC64F8-46A2-6D43-91B9-A18E1204263F}"/>
              </a:ext>
            </a:extLst>
          </p:cNvPr>
          <p:cNvPicPr>
            <a:picLocks noChangeAspect="1"/>
          </p:cNvPicPr>
          <p:nvPr/>
        </p:nvPicPr>
        <p:blipFill>
          <a:blip r:embed="rId8"/>
          <a:stretch>
            <a:fillRect/>
          </a:stretch>
        </p:blipFill>
        <p:spPr>
          <a:xfrm>
            <a:off x="4399232" y="4821565"/>
            <a:ext cx="828265" cy="828265"/>
          </a:xfrm>
          <a:prstGeom prst="rect">
            <a:avLst/>
          </a:prstGeom>
        </p:spPr>
      </p:pic>
      <p:pic>
        <p:nvPicPr>
          <p:cNvPr id="17" name="Picture 16" descr="A close up of a logo&#10;&#10;Description automatically generated">
            <a:extLst>
              <a:ext uri="{FF2B5EF4-FFF2-40B4-BE49-F238E27FC236}">
                <a16:creationId xmlns:a16="http://schemas.microsoft.com/office/drawing/2014/main" id="{A21D61D2-1EBB-DF4A-9C63-AAFC0E3C7B80}"/>
              </a:ext>
            </a:extLst>
          </p:cNvPr>
          <p:cNvPicPr>
            <a:picLocks noChangeAspect="1"/>
          </p:cNvPicPr>
          <p:nvPr/>
        </p:nvPicPr>
        <p:blipFill>
          <a:blip r:embed="rId9"/>
          <a:stretch>
            <a:fillRect/>
          </a:stretch>
        </p:blipFill>
        <p:spPr>
          <a:xfrm>
            <a:off x="6466870" y="4766145"/>
            <a:ext cx="828265" cy="828265"/>
          </a:xfrm>
          <a:prstGeom prst="rect">
            <a:avLst/>
          </a:prstGeom>
        </p:spPr>
      </p:pic>
      <p:pic>
        <p:nvPicPr>
          <p:cNvPr id="22" name="Picture 21" descr="A close up of a sign&#10;&#10;Description automatically generated">
            <a:extLst>
              <a:ext uri="{FF2B5EF4-FFF2-40B4-BE49-F238E27FC236}">
                <a16:creationId xmlns:a16="http://schemas.microsoft.com/office/drawing/2014/main" id="{9B9B319A-72AA-364F-932E-0684AB6235E4}"/>
              </a:ext>
            </a:extLst>
          </p:cNvPr>
          <p:cNvPicPr>
            <a:picLocks noChangeAspect="1"/>
          </p:cNvPicPr>
          <p:nvPr/>
        </p:nvPicPr>
        <p:blipFill>
          <a:blip r:embed="rId10"/>
          <a:stretch>
            <a:fillRect/>
          </a:stretch>
        </p:blipFill>
        <p:spPr>
          <a:xfrm>
            <a:off x="8466389" y="4773623"/>
            <a:ext cx="828265" cy="828265"/>
          </a:xfrm>
          <a:prstGeom prst="rect">
            <a:avLst/>
          </a:prstGeom>
        </p:spPr>
      </p:pic>
    </p:spTree>
    <p:extLst>
      <p:ext uri="{BB962C8B-B14F-4D97-AF65-F5344CB8AC3E}">
        <p14:creationId xmlns:p14="http://schemas.microsoft.com/office/powerpoint/2010/main" val="73983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9090-E741-C244-AEF4-C43A78F2D0F0}"/>
              </a:ext>
            </a:extLst>
          </p:cNvPr>
          <p:cNvSpPr>
            <a:spLocks noGrp="1"/>
          </p:cNvSpPr>
          <p:nvPr>
            <p:ph type="title"/>
          </p:nvPr>
        </p:nvSpPr>
        <p:spPr/>
        <p:txBody>
          <a:bodyPr/>
          <a:lstStyle/>
          <a:p>
            <a:endParaRPr lang="en-US"/>
          </a:p>
        </p:txBody>
      </p:sp>
      <p:pic>
        <p:nvPicPr>
          <p:cNvPr id="8" name="Content Placeholder 4" descr="A close up of a logo&#10;&#10;Description automatically generated">
            <a:extLst>
              <a:ext uri="{FF2B5EF4-FFF2-40B4-BE49-F238E27FC236}">
                <a16:creationId xmlns:a16="http://schemas.microsoft.com/office/drawing/2014/main" id="{C64DC67A-02D4-B848-B1B7-31B07475048D}"/>
              </a:ext>
            </a:extLst>
          </p:cNvPr>
          <p:cNvPicPr>
            <a:picLocks noChangeAspect="1"/>
          </p:cNvPicPr>
          <p:nvPr/>
        </p:nvPicPr>
        <p:blipFill>
          <a:blip r:embed="rId2"/>
          <a:stretch>
            <a:fillRect/>
          </a:stretch>
        </p:blipFill>
        <p:spPr>
          <a:xfrm>
            <a:off x="-1" y="-179456"/>
            <a:ext cx="12192001" cy="7037456"/>
          </a:xfrm>
          <a:prstGeom prst="rect">
            <a:avLst/>
          </a:prstGeom>
        </p:spPr>
      </p:pic>
      <p:sp>
        <p:nvSpPr>
          <p:cNvPr id="9" name="TextBox 8">
            <a:extLst>
              <a:ext uri="{FF2B5EF4-FFF2-40B4-BE49-F238E27FC236}">
                <a16:creationId xmlns:a16="http://schemas.microsoft.com/office/drawing/2014/main" id="{65952DD0-4189-8443-829C-C4E59F7DAA85}"/>
              </a:ext>
            </a:extLst>
          </p:cNvPr>
          <p:cNvSpPr txBox="1"/>
          <p:nvPr/>
        </p:nvSpPr>
        <p:spPr>
          <a:xfrm>
            <a:off x="560987" y="223607"/>
            <a:ext cx="11276785" cy="1077218"/>
          </a:xfrm>
          <a:prstGeom prst="rect">
            <a:avLst/>
          </a:prstGeom>
          <a:solidFill>
            <a:schemeClr val="bg1"/>
          </a:solidFill>
          <a:ln>
            <a:solidFill>
              <a:schemeClr val="bg1"/>
            </a:solidFill>
          </a:ln>
        </p:spPr>
        <p:txBody>
          <a:bodyPr wrap="square" rtlCol="0">
            <a:spAutoFit/>
          </a:bodyPr>
          <a:lstStyle/>
          <a:p>
            <a:r>
              <a:rPr lang="en-GB" sz="3200" b="1" dirty="0">
                <a:ln>
                  <a:solidFill>
                    <a:schemeClr val="accent2"/>
                  </a:solidFill>
                </a:ln>
                <a:noFill/>
                <a:latin typeface="Gothic720 BT" panose="020C0603020203020204" pitchFamily="34" charset="0"/>
              </a:rPr>
              <a:t>ALTRA &amp; CONNECT CARE RANGE</a:t>
            </a:r>
          </a:p>
          <a:p>
            <a:r>
              <a:rPr lang="en-GB" sz="3200" b="1" dirty="0">
                <a:solidFill>
                  <a:schemeClr val="accent2"/>
                </a:solidFill>
                <a:latin typeface="Gothic720 BT" panose="020C0603020203020204" pitchFamily="34" charset="0"/>
              </a:rPr>
              <a:t>THE RIGHT CHOICE FOR ALL CARE HOMES</a:t>
            </a:r>
          </a:p>
        </p:txBody>
      </p:sp>
      <p:sp>
        <p:nvSpPr>
          <p:cNvPr id="10" name="TextBox 9">
            <a:extLst>
              <a:ext uri="{FF2B5EF4-FFF2-40B4-BE49-F238E27FC236}">
                <a16:creationId xmlns:a16="http://schemas.microsoft.com/office/drawing/2014/main" id="{6FAE9AFE-07BA-FC4B-A37A-38FB127F3636}"/>
              </a:ext>
            </a:extLst>
          </p:cNvPr>
          <p:cNvSpPr txBox="1"/>
          <p:nvPr/>
        </p:nvSpPr>
        <p:spPr>
          <a:xfrm>
            <a:off x="1562472" y="1690688"/>
            <a:ext cx="4037855" cy="1415772"/>
          </a:xfrm>
          <a:prstGeom prst="rect">
            <a:avLst/>
          </a:prstGeom>
          <a:noFill/>
        </p:spPr>
        <p:txBody>
          <a:bodyPr wrap="square" rtlCol="0">
            <a:spAutoFit/>
          </a:bodyPr>
          <a:lstStyle/>
          <a:p>
            <a:r>
              <a:rPr lang="en-GB" sz="1400" b="1" dirty="0">
                <a:solidFill>
                  <a:schemeClr val="accent2"/>
                </a:solidFill>
              </a:rPr>
              <a:t>CONNECTIVITY</a:t>
            </a:r>
          </a:p>
          <a:p>
            <a:r>
              <a:rPr lang="en-GB" sz="1200" dirty="0">
                <a:solidFill>
                  <a:schemeClr val="tx1">
                    <a:lumMod val="50000"/>
                    <a:lumOff val="50000"/>
                  </a:schemeClr>
                </a:solidFill>
              </a:rPr>
              <a:t>Built in 896.2Mhz Radio and </a:t>
            </a:r>
            <a:r>
              <a:rPr lang="en-GB" sz="1200" dirty="0" err="1">
                <a:solidFill>
                  <a:schemeClr val="tx1">
                    <a:lumMod val="50000"/>
                    <a:lumOff val="50000"/>
                  </a:schemeClr>
                </a:solidFill>
              </a:rPr>
              <a:t>WiFi</a:t>
            </a:r>
            <a:r>
              <a:rPr lang="en-GB" sz="1200" dirty="0">
                <a:solidFill>
                  <a:schemeClr val="tx1">
                    <a:lumMod val="50000"/>
                    <a:lumOff val="50000"/>
                  </a:schemeClr>
                </a:solidFill>
              </a:rPr>
              <a:t> sensors, allowing connectivity and integration with a wide range of devices.</a:t>
            </a:r>
          </a:p>
          <a:p>
            <a:r>
              <a:rPr lang="en-GB" sz="1200" dirty="0">
                <a:solidFill>
                  <a:schemeClr val="tx1">
                    <a:lumMod val="50000"/>
                    <a:lumOff val="50000"/>
                  </a:schemeClr>
                </a:solidFill>
              </a:rPr>
              <a:t>• Wireless accessories</a:t>
            </a:r>
          </a:p>
          <a:p>
            <a:r>
              <a:rPr lang="en-GB" sz="1200" dirty="0">
                <a:solidFill>
                  <a:schemeClr val="tx1">
                    <a:lumMod val="50000"/>
                    <a:lumOff val="50000"/>
                  </a:schemeClr>
                </a:solidFill>
              </a:rPr>
              <a:t>• Smart device integration</a:t>
            </a:r>
          </a:p>
          <a:p>
            <a:r>
              <a:rPr lang="en-GB" sz="1200" dirty="0">
                <a:solidFill>
                  <a:schemeClr val="tx1">
                    <a:lumMod val="50000"/>
                    <a:lumOff val="50000"/>
                  </a:schemeClr>
                </a:solidFill>
              </a:rPr>
              <a:t>• Independent of Home infrastructure</a:t>
            </a:r>
          </a:p>
          <a:p>
            <a:endParaRPr lang="en-GB" sz="1200" dirty="0">
              <a:solidFill>
                <a:srgbClr val="1F89BE"/>
              </a:solidFill>
            </a:endParaRPr>
          </a:p>
        </p:txBody>
      </p:sp>
      <p:sp>
        <p:nvSpPr>
          <p:cNvPr id="22" name="TextBox 21">
            <a:extLst>
              <a:ext uri="{FF2B5EF4-FFF2-40B4-BE49-F238E27FC236}">
                <a16:creationId xmlns:a16="http://schemas.microsoft.com/office/drawing/2014/main" id="{691E0574-3980-4248-BFA8-AFE3D1F6D817}"/>
              </a:ext>
            </a:extLst>
          </p:cNvPr>
          <p:cNvSpPr txBox="1"/>
          <p:nvPr/>
        </p:nvSpPr>
        <p:spPr>
          <a:xfrm>
            <a:off x="1562472" y="3183530"/>
            <a:ext cx="3847727" cy="1600438"/>
          </a:xfrm>
          <a:prstGeom prst="rect">
            <a:avLst/>
          </a:prstGeom>
          <a:noFill/>
        </p:spPr>
        <p:txBody>
          <a:bodyPr wrap="square" rtlCol="0">
            <a:spAutoFit/>
          </a:bodyPr>
          <a:lstStyle/>
          <a:p>
            <a:r>
              <a:rPr lang="en-GB" sz="1400" b="1" dirty="0">
                <a:solidFill>
                  <a:schemeClr val="accent2"/>
                </a:solidFill>
              </a:rPr>
              <a:t>SIMPLICITY</a:t>
            </a:r>
          </a:p>
          <a:p>
            <a:r>
              <a:rPr lang="en-GB" sz="1200" dirty="0">
                <a:solidFill>
                  <a:schemeClr val="tx1">
                    <a:lumMod val="50000"/>
                    <a:lumOff val="50000"/>
                  </a:schemeClr>
                </a:solidFill>
              </a:rPr>
              <a:t>No programming or configuration is required, meaning new Courtney Thorne devices can be added to your system </a:t>
            </a:r>
            <a:r>
              <a:rPr lang="en-GB" sz="1200" b="1" dirty="0">
                <a:solidFill>
                  <a:schemeClr val="tx1">
                    <a:lumMod val="50000"/>
                    <a:lumOff val="50000"/>
                  </a:schemeClr>
                </a:solidFill>
              </a:rPr>
              <a:t>‘out of the box’</a:t>
            </a:r>
            <a:r>
              <a:rPr lang="en-GB" sz="1200" dirty="0">
                <a:solidFill>
                  <a:schemeClr val="tx1">
                    <a:lumMod val="50000"/>
                    <a:lumOff val="50000"/>
                  </a:schemeClr>
                </a:solidFill>
              </a:rPr>
              <a:t>. </a:t>
            </a:r>
          </a:p>
          <a:p>
            <a:endParaRPr lang="en-GB" sz="1200" dirty="0">
              <a:solidFill>
                <a:schemeClr val="tx1">
                  <a:lumMod val="50000"/>
                  <a:lumOff val="50000"/>
                </a:schemeClr>
              </a:solidFill>
            </a:endParaRPr>
          </a:p>
          <a:p>
            <a:r>
              <a:rPr lang="en-GB" sz="1200" dirty="0">
                <a:solidFill>
                  <a:schemeClr val="tx1">
                    <a:lumMod val="50000"/>
                    <a:lumOff val="50000"/>
                  </a:schemeClr>
                </a:solidFill>
              </a:rPr>
              <a:t>Our installation process is simple and clean with no wiring required, allowing us to work around an operational ward without disruption to staff and patients.</a:t>
            </a:r>
          </a:p>
        </p:txBody>
      </p:sp>
      <p:sp>
        <p:nvSpPr>
          <p:cNvPr id="24" name="TextBox 23">
            <a:extLst>
              <a:ext uri="{FF2B5EF4-FFF2-40B4-BE49-F238E27FC236}">
                <a16:creationId xmlns:a16="http://schemas.microsoft.com/office/drawing/2014/main" id="{88BC451C-D4E9-7D44-AC23-AE66DAB05828}"/>
              </a:ext>
            </a:extLst>
          </p:cNvPr>
          <p:cNvSpPr txBox="1"/>
          <p:nvPr/>
        </p:nvSpPr>
        <p:spPr>
          <a:xfrm>
            <a:off x="6807144" y="1703888"/>
            <a:ext cx="4265715" cy="1415772"/>
          </a:xfrm>
          <a:prstGeom prst="rect">
            <a:avLst/>
          </a:prstGeom>
          <a:noFill/>
        </p:spPr>
        <p:txBody>
          <a:bodyPr wrap="square" rtlCol="0">
            <a:spAutoFit/>
          </a:bodyPr>
          <a:lstStyle/>
          <a:p>
            <a:r>
              <a:rPr lang="en-GB" sz="1400" b="1" dirty="0">
                <a:solidFill>
                  <a:schemeClr val="accent2"/>
                </a:solidFill>
              </a:rPr>
              <a:t>CAPABILITY</a:t>
            </a:r>
          </a:p>
          <a:p>
            <a:r>
              <a:rPr lang="en-GB" sz="1200" dirty="0">
                <a:solidFill>
                  <a:schemeClr val="tx1">
                    <a:lumMod val="50000"/>
                    <a:lumOff val="50000"/>
                  </a:schemeClr>
                </a:solidFill>
              </a:rPr>
              <a:t>The multiple on-board sensors means your Nurse Call System will allow you to monitor resident and staff activity throughout the home environment, enhancing your ability to provide the safest possible environment for those you care for.</a:t>
            </a:r>
          </a:p>
          <a:p>
            <a:r>
              <a:rPr lang="en-GB" sz="1200" dirty="0">
                <a:solidFill>
                  <a:schemeClr val="tx1">
                    <a:lumMod val="50000"/>
                    <a:lumOff val="50000"/>
                  </a:schemeClr>
                </a:solidFill>
              </a:rPr>
              <a:t>• Staff safety and effectiveness</a:t>
            </a:r>
          </a:p>
          <a:p>
            <a:r>
              <a:rPr lang="en-GB" sz="1200" dirty="0">
                <a:solidFill>
                  <a:schemeClr val="tx1">
                    <a:lumMod val="50000"/>
                    <a:lumOff val="50000"/>
                  </a:schemeClr>
                </a:solidFill>
              </a:rPr>
              <a:t>• Mobile resident monitoring for safety and security</a:t>
            </a:r>
          </a:p>
        </p:txBody>
      </p:sp>
      <p:sp>
        <p:nvSpPr>
          <p:cNvPr id="25" name="TextBox 24">
            <a:extLst>
              <a:ext uri="{FF2B5EF4-FFF2-40B4-BE49-F238E27FC236}">
                <a16:creationId xmlns:a16="http://schemas.microsoft.com/office/drawing/2014/main" id="{94C0B687-E4FC-B64B-A957-407254C2F46C}"/>
              </a:ext>
            </a:extLst>
          </p:cNvPr>
          <p:cNvSpPr txBox="1"/>
          <p:nvPr/>
        </p:nvSpPr>
        <p:spPr>
          <a:xfrm>
            <a:off x="6807145" y="3398657"/>
            <a:ext cx="4265714" cy="861774"/>
          </a:xfrm>
          <a:prstGeom prst="rect">
            <a:avLst/>
          </a:prstGeom>
          <a:noFill/>
        </p:spPr>
        <p:txBody>
          <a:bodyPr wrap="square" rtlCol="0">
            <a:spAutoFit/>
          </a:bodyPr>
          <a:lstStyle/>
          <a:p>
            <a:r>
              <a:rPr lang="en-GB" sz="1400" b="1" dirty="0">
                <a:solidFill>
                  <a:schemeClr val="accent2"/>
                </a:solidFill>
              </a:rPr>
              <a:t>FLEXIBILITY</a:t>
            </a:r>
          </a:p>
          <a:p>
            <a:r>
              <a:rPr lang="en-GB" sz="1200" dirty="0">
                <a:solidFill>
                  <a:schemeClr val="tx1">
                    <a:lumMod val="50000"/>
                    <a:lumOff val="50000"/>
                  </a:schemeClr>
                </a:solidFill>
              </a:rPr>
              <a:t>The modular nature of the system means it can be </a:t>
            </a:r>
            <a:r>
              <a:rPr lang="en-GB" sz="1200" b="1" dirty="0">
                <a:solidFill>
                  <a:schemeClr val="tx1">
                    <a:lumMod val="50000"/>
                    <a:lumOff val="50000"/>
                  </a:schemeClr>
                </a:solidFill>
              </a:rPr>
              <a:t>added to and reconfigured with ease</a:t>
            </a:r>
            <a:r>
              <a:rPr lang="en-GB" sz="1200" dirty="0">
                <a:solidFill>
                  <a:schemeClr val="tx1">
                    <a:lumMod val="50000"/>
                    <a:lumOff val="50000"/>
                  </a:schemeClr>
                </a:solidFill>
              </a:rPr>
              <a:t>, providing care homes with a system that can grow and adapt to an ever changing  environment.</a:t>
            </a:r>
          </a:p>
        </p:txBody>
      </p:sp>
      <p:sp>
        <p:nvSpPr>
          <p:cNvPr id="28" name="TextBox 27">
            <a:extLst>
              <a:ext uri="{FF2B5EF4-FFF2-40B4-BE49-F238E27FC236}">
                <a16:creationId xmlns:a16="http://schemas.microsoft.com/office/drawing/2014/main" id="{171C42A7-9B4D-1345-B7ED-16E22A172A88}"/>
              </a:ext>
            </a:extLst>
          </p:cNvPr>
          <p:cNvSpPr txBox="1"/>
          <p:nvPr/>
        </p:nvSpPr>
        <p:spPr>
          <a:xfrm>
            <a:off x="1562472" y="5103674"/>
            <a:ext cx="3847727" cy="861774"/>
          </a:xfrm>
          <a:prstGeom prst="rect">
            <a:avLst/>
          </a:prstGeom>
          <a:noFill/>
        </p:spPr>
        <p:txBody>
          <a:bodyPr wrap="square" rtlCol="0">
            <a:spAutoFit/>
          </a:bodyPr>
          <a:lstStyle/>
          <a:p>
            <a:r>
              <a:rPr lang="en-GB" sz="1400" b="1" dirty="0">
                <a:solidFill>
                  <a:schemeClr val="accent2"/>
                </a:solidFill>
              </a:rPr>
              <a:t>INFORMATION</a:t>
            </a:r>
          </a:p>
          <a:p>
            <a:r>
              <a:rPr lang="en-GB" sz="1200" dirty="0">
                <a:solidFill>
                  <a:schemeClr val="tx1">
                    <a:lumMod val="50000"/>
                    <a:lumOff val="50000"/>
                  </a:schemeClr>
                </a:solidFill>
              </a:rPr>
              <a:t>Easy to view </a:t>
            </a:r>
            <a:r>
              <a:rPr lang="en-GB" sz="1200" b="1" dirty="0">
                <a:solidFill>
                  <a:schemeClr val="tx1">
                    <a:lumMod val="50000"/>
                    <a:lumOff val="50000"/>
                  </a:schemeClr>
                </a:solidFill>
              </a:rPr>
              <a:t>‘real time’ </a:t>
            </a:r>
            <a:r>
              <a:rPr lang="en-GB" sz="1200" dirty="0">
                <a:solidFill>
                  <a:schemeClr val="tx1">
                    <a:lumMod val="50000"/>
                    <a:lumOff val="50000"/>
                  </a:schemeClr>
                </a:solidFill>
              </a:rPr>
              <a:t>reports are accessible at the click of a button, showing how many calls occur, how quickly they are responded to and which nurse responded.</a:t>
            </a:r>
          </a:p>
        </p:txBody>
      </p:sp>
      <p:pic>
        <p:nvPicPr>
          <p:cNvPr id="5" name="Picture 4" descr="A close up of a sign&#10;&#10;Description automatically generated">
            <a:extLst>
              <a:ext uri="{FF2B5EF4-FFF2-40B4-BE49-F238E27FC236}">
                <a16:creationId xmlns:a16="http://schemas.microsoft.com/office/drawing/2014/main" id="{8B482899-040A-5D43-8CEC-62188721E1DA}"/>
              </a:ext>
            </a:extLst>
          </p:cNvPr>
          <p:cNvPicPr>
            <a:picLocks noChangeAspect="1"/>
          </p:cNvPicPr>
          <p:nvPr/>
        </p:nvPicPr>
        <p:blipFill>
          <a:blip r:embed="rId3"/>
          <a:stretch>
            <a:fillRect/>
          </a:stretch>
        </p:blipFill>
        <p:spPr>
          <a:xfrm>
            <a:off x="562090" y="1674975"/>
            <a:ext cx="861775" cy="861775"/>
          </a:xfrm>
          <a:prstGeom prst="rect">
            <a:avLst/>
          </a:prstGeom>
        </p:spPr>
      </p:pic>
      <p:pic>
        <p:nvPicPr>
          <p:cNvPr id="11" name="Picture 10" descr="A picture containing food, plate&#10;&#10;Description automatically generated">
            <a:extLst>
              <a:ext uri="{FF2B5EF4-FFF2-40B4-BE49-F238E27FC236}">
                <a16:creationId xmlns:a16="http://schemas.microsoft.com/office/drawing/2014/main" id="{228E9F45-8BA9-874F-B45C-28B55AEB6F50}"/>
              </a:ext>
            </a:extLst>
          </p:cNvPr>
          <p:cNvPicPr>
            <a:picLocks noChangeAspect="1"/>
          </p:cNvPicPr>
          <p:nvPr/>
        </p:nvPicPr>
        <p:blipFill>
          <a:blip r:embed="rId4"/>
          <a:stretch>
            <a:fillRect/>
          </a:stretch>
        </p:blipFill>
        <p:spPr>
          <a:xfrm>
            <a:off x="562777" y="3219012"/>
            <a:ext cx="860400" cy="8604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BB99DF47-19D1-704E-BB85-525C66F0C7A1}"/>
              </a:ext>
            </a:extLst>
          </p:cNvPr>
          <p:cNvPicPr>
            <a:picLocks noChangeAspect="1"/>
          </p:cNvPicPr>
          <p:nvPr/>
        </p:nvPicPr>
        <p:blipFill>
          <a:blip r:embed="rId5"/>
          <a:stretch>
            <a:fillRect/>
          </a:stretch>
        </p:blipFill>
        <p:spPr>
          <a:xfrm>
            <a:off x="560987" y="5038506"/>
            <a:ext cx="860400" cy="8604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0F25CF24-1F20-8441-9C73-7639A9050806}"/>
              </a:ext>
            </a:extLst>
          </p:cNvPr>
          <p:cNvPicPr>
            <a:picLocks noChangeAspect="1"/>
          </p:cNvPicPr>
          <p:nvPr/>
        </p:nvPicPr>
        <p:blipFill>
          <a:blip r:embed="rId6"/>
          <a:stretch>
            <a:fillRect/>
          </a:stretch>
        </p:blipFill>
        <p:spPr>
          <a:xfrm>
            <a:off x="5881268" y="1743553"/>
            <a:ext cx="860400" cy="860400"/>
          </a:xfrm>
          <a:prstGeom prst="rect">
            <a:avLst/>
          </a:prstGeom>
        </p:spPr>
      </p:pic>
      <p:pic>
        <p:nvPicPr>
          <p:cNvPr id="19" name="Picture 18" descr="A picture containing clock&#10;&#10;Description automatically generated">
            <a:extLst>
              <a:ext uri="{FF2B5EF4-FFF2-40B4-BE49-F238E27FC236}">
                <a16:creationId xmlns:a16="http://schemas.microsoft.com/office/drawing/2014/main" id="{3B1382B4-83A5-EF4E-BD79-8002EAD52DD5}"/>
              </a:ext>
            </a:extLst>
          </p:cNvPr>
          <p:cNvPicPr>
            <a:picLocks noChangeAspect="1"/>
          </p:cNvPicPr>
          <p:nvPr/>
        </p:nvPicPr>
        <p:blipFill>
          <a:blip r:embed="rId7"/>
          <a:stretch>
            <a:fillRect/>
          </a:stretch>
        </p:blipFill>
        <p:spPr>
          <a:xfrm>
            <a:off x="5881268" y="3407569"/>
            <a:ext cx="860400" cy="860400"/>
          </a:xfrm>
          <a:prstGeom prst="rect">
            <a:avLst/>
          </a:prstGeom>
        </p:spPr>
      </p:pic>
    </p:spTree>
    <p:extLst>
      <p:ext uri="{BB962C8B-B14F-4D97-AF65-F5344CB8AC3E}">
        <p14:creationId xmlns:p14="http://schemas.microsoft.com/office/powerpoint/2010/main" val="223574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253D-485B-9E4C-B200-66BD6E30903B}"/>
              </a:ext>
            </a:extLst>
          </p:cNvPr>
          <p:cNvSpPr>
            <a:spLocks noGrp="1"/>
          </p:cNvSpPr>
          <p:nvPr>
            <p:ph type="title"/>
          </p:nvPr>
        </p:nvSpPr>
        <p:spPr/>
        <p:txBody>
          <a:bodyPr/>
          <a:lstStyle/>
          <a:p>
            <a:endParaRPr lang="en-US"/>
          </a:p>
        </p:txBody>
      </p:sp>
      <p:pic>
        <p:nvPicPr>
          <p:cNvPr id="5" name="Content Placeholder 4" descr="A close up of a logo&#10;&#10;Description automatically generated">
            <a:extLst>
              <a:ext uri="{FF2B5EF4-FFF2-40B4-BE49-F238E27FC236}">
                <a16:creationId xmlns:a16="http://schemas.microsoft.com/office/drawing/2014/main" id="{EF826CC6-AE2D-CA48-A807-6E62AFDA3560}"/>
              </a:ext>
            </a:extLst>
          </p:cNvPr>
          <p:cNvPicPr>
            <a:picLocks noGrp="1" noChangeAspect="1"/>
          </p:cNvPicPr>
          <p:nvPr>
            <p:ph idx="1"/>
          </p:nvPr>
        </p:nvPicPr>
        <p:blipFill>
          <a:blip r:embed="rId2"/>
          <a:stretch>
            <a:fillRect/>
          </a:stretch>
        </p:blipFill>
        <p:spPr>
          <a:xfrm>
            <a:off x="0" y="156877"/>
            <a:ext cx="12192001" cy="7037456"/>
          </a:xfrm>
        </p:spPr>
      </p:pic>
      <p:sp>
        <p:nvSpPr>
          <p:cNvPr id="6" name="Rectangle 5">
            <a:extLst>
              <a:ext uri="{FF2B5EF4-FFF2-40B4-BE49-F238E27FC236}">
                <a16:creationId xmlns:a16="http://schemas.microsoft.com/office/drawing/2014/main" id="{D9FCA08D-578E-DB46-85D0-D8DDEB05A6A3}"/>
              </a:ext>
            </a:extLst>
          </p:cNvPr>
          <p:cNvSpPr/>
          <p:nvPr/>
        </p:nvSpPr>
        <p:spPr>
          <a:xfrm>
            <a:off x="0" y="-167900"/>
            <a:ext cx="12192000" cy="3608454"/>
          </a:xfrm>
          <a:prstGeom prst="rect">
            <a:avLst/>
          </a:prstGeom>
          <a:solidFill>
            <a:srgbClr val="F47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7A49AD7-79D4-6048-88ED-8670B3CC923B}"/>
              </a:ext>
            </a:extLst>
          </p:cNvPr>
          <p:cNvSpPr txBox="1"/>
          <p:nvPr/>
        </p:nvSpPr>
        <p:spPr>
          <a:xfrm>
            <a:off x="560987" y="2006909"/>
            <a:ext cx="4830819" cy="954107"/>
          </a:xfrm>
          <a:prstGeom prst="rect">
            <a:avLst/>
          </a:prstGeom>
          <a:noFill/>
        </p:spPr>
        <p:txBody>
          <a:bodyPr wrap="square" rtlCol="0">
            <a:spAutoFit/>
          </a:bodyPr>
          <a:lstStyle/>
          <a:p>
            <a:r>
              <a:rPr lang="de-DE" sz="1400" b="1" dirty="0">
                <a:solidFill>
                  <a:schemeClr val="bg1"/>
                </a:solidFill>
              </a:rPr>
              <a:t>Monitor who responds , time taken and time spent delivering care. </a:t>
            </a:r>
            <a:r>
              <a:rPr lang="de-DE" sz="1400" dirty="0">
                <a:solidFill>
                  <a:schemeClr val="bg1"/>
                </a:solidFill>
              </a:rPr>
              <a:t> Track and record staff activity, highlight best practices and manage issues. Defend family accusations and provide detailed evidence of care for CQC audits and senior management. </a:t>
            </a:r>
            <a:endParaRPr lang="en-GB" sz="1400" dirty="0">
              <a:solidFill>
                <a:schemeClr val="bg1"/>
              </a:solidFill>
            </a:endParaRPr>
          </a:p>
        </p:txBody>
      </p:sp>
      <p:sp>
        <p:nvSpPr>
          <p:cNvPr id="9" name="TextBox 8">
            <a:extLst>
              <a:ext uri="{FF2B5EF4-FFF2-40B4-BE49-F238E27FC236}">
                <a16:creationId xmlns:a16="http://schemas.microsoft.com/office/drawing/2014/main" id="{ADECF785-A423-D74B-B04C-47FEFEE098B3}"/>
              </a:ext>
            </a:extLst>
          </p:cNvPr>
          <p:cNvSpPr txBox="1"/>
          <p:nvPr/>
        </p:nvSpPr>
        <p:spPr>
          <a:xfrm>
            <a:off x="5948854" y="1982738"/>
            <a:ext cx="5598730" cy="954107"/>
          </a:xfrm>
          <a:prstGeom prst="rect">
            <a:avLst/>
          </a:prstGeom>
          <a:noFill/>
        </p:spPr>
        <p:txBody>
          <a:bodyPr wrap="square" rtlCol="0">
            <a:spAutoFit/>
          </a:bodyPr>
          <a:lstStyle/>
          <a:p>
            <a:r>
              <a:rPr lang="de-DE" sz="1400" dirty="0">
                <a:solidFill>
                  <a:schemeClr val="bg1"/>
                </a:solidFill>
              </a:rPr>
              <a:t>When a call is raised by a resident the carer who responds resets the call button. Automatically the system logs the time and the carer‘s details. When the carer leaves the location the time is also logged. There is no need for any interation by the carer.</a:t>
            </a:r>
            <a:endParaRPr lang="en-GB" sz="1400" dirty="0">
              <a:solidFill>
                <a:schemeClr val="bg1"/>
              </a:solidFill>
            </a:endParaRPr>
          </a:p>
        </p:txBody>
      </p:sp>
      <p:sp>
        <p:nvSpPr>
          <p:cNvPr id="10" name="TextBox 9">
            <a:extLst>
              <a:ext uri="{FF2B5EF4-FFF2-40B4-BE49-F238E27FC236}">
                <a16:creationId xmlns:a16="http://schemas.microsoft.com/office/drawing/2014/main" id="{14D85FC2-E73E-B041-A2D5-B1A602879308}"/>
              </a:ext>
            </a:extLst>
          </p:cNvPr>
          <p:cNvSpPr txBox="1"/>
          <p:nvPr/>
        </p:nvSpPr>
        <p:spPr>
          <a:xfrm>
            <a:off x="5970234" y="4261145"/>
            <a:ext cx="5779726" cy="2031325"/>
          </a:xfrm>
          <a:prstGeom prst="rect">
            <a:avLst/>
          </a:prstGeom>
          <a:noFill/>
        </p:spPr>
        <p:txBody>
          <a:bodyPr wrap="square" rtlCol="0">
            <a:spAutoFit/>
          </a:bodyPr>
          <a:lstStyle/>
          <a:p>
            <a:r>
              <a:rPr lang="de-DE" sz="1400" b="1" dirty="0">
                <a:solidFill>
                  <a:schemeClr val="accent2"/>
                </a:solidFill>
              </a:rPr>
              <a:t>Features and Benefits:</a:t>
            </a:r>
            <a:endParaRPr lang="en-GB" sz="1400" dirty="0">
              <a:solidFill>
                <a:schemeClr val="accent2"/>
              </a:solidFill>
            </a:endParaRPr>
          </a:p>
          <a:p>
            <a:pPr marL="285750" indent="-285750">
              <a:buFont typeface="Arial" panose="020B0604020202020204" pitchFamily="34" charset="0"/>
              <a:buChar char="•"/>
            </a:pPr>
            <a:endParaRPr lang="en-GB" sz="1400" dirty="0">
              <a:solidFill>
                <a:schemeClr val="tx1">
                  <a:lumMod val="50000"/>
                  <a:lumOff val="50000"/>
                </a:schemeClr>
              </a:solidFill>
            </a:endParaRPr>
          </a:p>
          <a:p>
            <a:pPr marL="285750" lvl="0" indent="-285750">
              <a:buFont typeface="Arial" panose="020B0604020202020204" pitchFamily="34" charset="0"/>
              <a:buChar char="•"/>
            </a:pPr>
            <a:r>
              <a:rPr lang="de-DE" sz="1400" dirty="0">
                <a:solidFill>
                  <a:schemeClr val="tx1">
                    <a:lumMod val="50000"/>
                    <a:lumOff val="50000"/>
                  </a:schemeClr>
                </a:solidFill>
              </a:rPr>
              <a:t>Light weight and easy to add to key ring – put in pocket</a:t>
            </a:r>
            <a:endParaRPr lang="en-GB" sz="1400" dirty="0">
              <a:solidFill>
                <a:schemeClr val="tx1">
                  <a:lumMod val="50000"/>
                  <a:lumOff val="50000"/>
                </a:schemeClr>
              </a:solidFill>
            </a:endParaRPr>
          </a:p>
          <a:p>
            <a:pPr marL="285750" lvl="0" indent="-285750">
              <a:buFont typeface="Arial" panose="020B0604020202020204" pitchFamily="34" charset="0"/>
              <a:buChar char="•"/>
            </a:pPr>
            <a:r>
              <a:rPr lang="en-GB" sz="1400" dirty="0">
                <a:solidFill>
                  <a:schemeClr val="tx1">
                    <a:lumMod val="50000"/>
                    <a:lumOff val="50000"/>
                  </a:schemeClr>
                </a:solidFill>
              </a:rPr>
              <a:t>Automatically “pairs” with the corresponding call unit – no fob to present</a:t>
            </a:r>
          </a:p>
          <a:p>
            <a:pPr marL="285750" lvl="0" indent="-285750">
              <a:buFont typeface="Arial" panose="020B0604020202020204" pitchFamily="34" charset="0"/>
              <a:buChar char="•"/>
            </a:pPr>
            <a:r>
              <a:rPr lang="de-DE" sz="1400" dirty="0">
                <a:solidFill>
                  <a:schemeClr val="tx1">
                    <a:lumMod val="50000"/>
                    <a:lumOff val="50000"/>
                  </a:schemeClr>
                </a:solidFill>
              </a:rPr>
              <a:t>No one will forget to present their fob  </a:t>
            </a:r>
          </a:p>
          <a:p>
            <a:pPr marL="285750" lvl="0" indent="-285750">
              <a:buFont typeface="Arial" panose="020B0604020202020204" pitchFamily="34" charset="0"/>
              <a:buChar char="•"/>
            </a:pPr>
            <a:r>
              <a:rPr lang="de-DE" sz="1400" dirty="0">
                <a:solidFill>
                  <a:schemeClr val="tx1">
                    <a:lumMod val="50000"/>
                    <a:lumOff val="50000"/>
                  </a:schemeClr>
                </a:solidFill>
              </a:rPr>
              <a:t>Less intentional or accidental miss-operation </a:t>
            </a:r>
          </a:p>
          <a:p>
            <a:pPr marL="285750" lvl="0" indent="-285750">
              <a:buFont typeface="Arial" panose="020B0604020202020204" pitchFamily="34" charset="0"/>
              <a:buChar char="•"/>
            </a:pPr>
            <a:r>
              <a:rPr lang="de-DE" sz="1400" dirty="0">
                <a:solidFill>
                  <a:schemeClr val="tx1">
                    <a:lumMod val="50000"/>
                    <a:lumOff val="50000"/>
                  </a:schemeClr>
                </a:solidFill>
              </a:rPr>
              <a:t>No user interaction required totally automatic</a:t>
            </a:r>
          </a:p>
          <a:p>
            <a:pPr marL="285750" lvl="0" indent="-285750">
              <a:buFont typeface="Arial" panose="020B0604020202020204" pitchFamily="34" charset="0"/>
              <a:buChar char="•"/>
            </a:pPr>
            <a:r>
              <a:rPr lang="de-DE" sz="1400" dirty="0">
                <a:solidFill>
                  <a:schemeClr val="tx1">
                    <a:lumMod val="50000"/>
                    <a:lumOff val="50000"/>
                  </a:schemeClr>
                </a:solidFill>
              </a:rPr>
              <a:t>Location tracking being devloped </a:t>
            </a:r>
          </a:p>
          <a:p>
            <a:pPr marL="285750" lvl="0" indent="-285750">
              <a:buFont typeface="Arial" panose="020B0604020202020204" pitchFamily="34" charset="0"/>
              <a:buChar char="•"/>
            </a:pPr>
            <a:r>
              <a:rPr lang="de-DE" sz="1400" dirty="0">
                <a:solidFill>
                  <a:schemeClr val="tx1">
                    <a:lumMod val="50000"/>
                    <a:lumOff val="50000"/>
                  </a:schemeClr>
                </a:solidFill>
              </a:rPr>
              <a:t>Resident location tracking being developed </a:t>
            </a:r>
          </a:p>
        </p:txBody>
      </p:sp>
      <p:pic>
        <p:nvPicPr>
          <p:cNvPr id="14" name="Content Placeholder 13" descr="A picture containing white, remote&#10;&#10;Description automatically generated">
            <a:extLst>
              <a:ext uri="{FF2B5EF4-FFF2-40B4-BE49-F238E27FC236}">
                <a16:creationId xmlns:a16="http://schemas.microsoft.com/office/drawing/2014/main" id="{1F21777A-8871-4A73-83DB-4285EACDAF22}"/>
              </a:ext>
            </a:extLst>
          </p:cNvPr>
          <p:cNvPicPr>
            <a:picLocks noChangeAspect="1"/>
          </p:cNvPicPr>
          <p:nvPr/>
        </p:nvPicPr>
        <p:blipFill>
          <a:blip r:embed="rId3"/>
          <a:stretch>
            <a:fillRect/>
          </a:stretch>
        </p:blipFill>
        <p:spPr>
          <a:xfrm>
            <a:off x="1302420" y="4254990"/>
            <a:ext cx="2030421" cy="2006476"/>
          </a:xfrm>
          <a:prstGeom prst="rect">
            <a:avLst/>
          </a:prstGeom>
        </p:spPr>
      </p:pic>
      <p:cxnSp>
        <p:nvCxnSpPr>
          <p:cNvPr id="21" name="Straight Arrow Connector 20">
            <a:extLst>
              <a:ext uri="{FF2B5EF4-FFF2-40B4-BE49-F238E27FC236}">
                <a16:creationId xmlns:a16="http://schemas.microsoft.com/office/drawing/2014/main" id="{902C3160-1E2C-4B90-845C-86AC14557E39}"/>
              </a:ext>
            </a:extLst>
          </p:cNvPr>
          <p:cNvCxnSpPr>
            <a:cxnSpLocks/>
          </p:cNvCxnSpPr>
          <p:nvPr/>
        </p:nvCxnSpPr>
        <p:spPr>
          <a:xfrm>
            <a:off x="2690949" y="5535549"/>
            <a:ext cx="76605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339799C-9EB7-5F48-A440-5A72EA1410F1}"/>
              </a:ext>
            </a:extLst>
          </p:cNvPr>
          <p:cNvSpPr txBox="1"/>
          <p:nvPr/>
        </p:nvSpPr>
        <p:spPr>
          <a:xfrm>
            <a:off x="560987" y="336823"/>
            <a:ext cx="11276785" cy="1077218"/>
          </a:xfrm>
          <a:prstGeom prst="rect">
            <a:avLst/>
          </a:prstGeom>
          <a:noFill/>
          <a:ln>
            <a:noFill/>
          </a:ln>
        </p:spPr>
        <p:txBody>
          <a:bodyPr wrap="square" rtlCol="0">
            <a:spAutoFit/>
          </a:bodyPr>
          <a:lstStyle/>
          <a:p>
            <a:r>
              <a:rPr lang="en-GB" sz="3200" b="1" dirty="0">
                <a:ln>
                  <a:solidFill>
                    <a:schemeClr val="bg1"/>
                  </a:solidFill>
                </a:ln>
                <a:noFill/>
                <a:latin typeface="Gothic720 BT" panose="020C0603020203020204" pitchFamily="34" charset="0"/>
              </a:rPr>
              <a:t>ALTRA &amp; CONNECT CARE RANGE</a:t>
            </a:r>
          </a:p>
          <a:p>
            <a:r>
              <a:rPr lang="en-GB" sz="3200" b="1" dirty="0">
                <a:solidFill>
                  <a:schemeClr val="bg1"/>
                </a:solidFill>
                <a:latin typeface="Gothic720 BT" panose="020C0603020203020204" pitchFamily="34" charset="0"/>
              </a:rPr>
              <a:t>STAFF TIME  &amp; AATTENDANCE AND TRACKING</a:t>
            </a:r>
          </a:p>
        </p:txBody>
      </p:sp>
      <p:pic>
        <p:nvPicPr>
          <p:cNvPr id="7" name="Picture 6" descr="A close up of a logo&#10;&#10;Description automatically generated">
            <a:extLst>
              <a:ext uri="{FF2B5EF4-FFF2-40B4-BE49-F238E27FC236}">
                <a16:creationId xmlns:a16="http://schemas.microsoft.com/office/drawing/2014/main" id="{97A6F081-4FF7-D84E-9095-8AB6725E030D}"/>
              </a:ext>
            </a:extLst>
          </p:cNvPr>
          <p:cNvPicPr>
            <a:picLocks noChangeAspect="1"/>
          </p:cNvPicPr>
          <p:nvPr/>
        </p:nvPicPr>
        <p:blipFill>
          <a:blip r:embed="rId4"/>
          <a:stretch>
            <a:fillRect/>
          </a:stretch>
        </p:blipFill>
        <p:spPr>
          <a:xfrm>
            <a:off x="3478380" y="4174861"/>
            <a:ext cx="2346315" cy="2346315"/>
          </a:xfrm>
          <a:prstGeom prst="rect">
            <a:avLst/>
          </a:prstGeom>
        </p:spPr>
      </p:pic>
      <p:sp>
        <p:nvSpPr>
          <p:cNvPr id="22" name="TextBox 21">
            <a:extLst>
              <a:ext uri="{FF2B5EF4-FFF2-40B4-BE49-F238E27FC236}">
                <a16:creationId xmlns:a16="http://schemas.microsoft.com/office/drawing/2014/main" id="{14D4FEF8-6C1F-7144-9F71-93EBD0E8E0E8}"/>
              </a:ext>
            </a:extLst>
          </p:cNvPr>
          <p:cNvSpPr txBox="1"/>
          <p:nvPr/>
        </p:nvSpPr>
        <p:spPr>
          <a:xfrm>
            <a:off x="3879192" y="5153719"/>
            <a:ext cx="1512137" cy="984885"/>
          </a:xfrm>
          <a:prstGeom prst="rect">
            <a:avLst/>
          </a:prstGeom>
          <a:noFill/>
        </p:spPr>
        <p:txBody>
          <a:bodyPr wrap="square" rtlCol="0">
            <a:spAutoFit/>
          </a:bodyPr>
          <a:lstStyle/>
          <a:p>
            <a:pPr algn="ctr"/>
            <a:r>
              <a:rPr lang="en-GB" sz="1600" b="1" dirty="0">
                <a:solidFill>
                  <a:schemeClr val="bg1"/>
                </a:solidFill>
              </a:rPr>
              <a:t>Staff ID No 25</a:t>
            </a:r>
          </a:p>
          <a:p>
            <a:pPr algn="ctr">
              <a:lnSpc>
                <a:spcPct val="150000"/>
              </a:lnSpc>
            </a:pPr>
            <a:r>
              <a:rPr lang="en-GB" sz="1600" b="1" dirty="0">
                <a:solidFill>
                  <a:schemeClr val="bg1"/>
                </a:solidFill>
              </a:rPr>
              <a:t>Bedroom 14</a:t>
            </a:r>
          </a:p>
          <a:p>
            <a:endParaRPr lang="en-US" dirty="0"/>
          </a:p>
        </p:txBody>
      </p:sp>
      <p:pic>
        <p:nvPicPr>
          <p:cNvPr id="11" name="Picture 10" descr="A picture containing sitting, table, air&#10;&#10;Description automatically generated">
            <a:extLst>
              <a:ext uri="{FF2B5EF4-FFF2-40B4-BE49-F238E27FC236}">
                <a16:creationId xmlns:a16="http://schemas.microsoft.com/office/drawing/2014/main" id="{A0E0AB17-CC56-E946-88E4-4928FF36D18C}"/>
              </a:ext>
            </a:extLst>
          </p:cNvPr>
          <p:cNvPicPr>
            <a:picLocks noChangeAspect="1"/>
          </p:cNvPicPr>
          <p:nvPr/>
        </p:nvPicPr>
        <p:blipFill>
          <a:blip r:embed="rId5"/>
          <a:stretch>
            <a:fillRect/>
          </a:stretch>
        </p:blipFill>
        <p:spPr>
          <a:xfrm>
            <a:off x="271734" y="4619655"/>
            <a:ext cx="1277145" cy="1277145"/>
          </a:xfrm>
          <a:prstGeom prst="rect">
            <a:avLst/>
          </a:prstGeom>
        </p:spPr>
      </p:pic>
      <p:cxnSp>
        <p:nvCxnSpPr>
          <p:cNvPr id="4" name="Straight Arrow Connector 3">
            <a:extLst>
              <a:ext uri="{FF2B5EF4-FFF2-40B4-BE49-F238E27FC236}">
                <a16:creationId xmlns:a16="http://schemas.microsoft.com/office/drawing/2014/main" id="{D11468E2-7306-4AE6-822B-904044D4D255}"/>
              </a:ext>
            </a:extLst>
          </p:cNvPr>
          <p:cNvCxnSpPr>
            <a:cxnSpLocks/>
          </p:cNvCxnSpPr>
          <p:nvPr/>
        </p:nvCxnSpPr>
        <p:spPr>
          <a:xfrm>
            <a:off x="1110712" y="5535549"/>
            <a:ext cx="966782"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62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9090-E741-C244-AEF4-C43A78F2D0F0}"/>
              </a:ext>
            </a:extLst>
          </p:cNvPr>
          <p:cNvSpPr>
            <a:spLocks noGrp="1"/>
          </p:cNvSpPr>
          <p:nvPr>
            <p:ph type="title"/>
          </p:nvPr>
        </p:nvSpPr>
        <p:spPr/>
        <p:txBody>
          <a:bodyPr/>
          <a:lstStyle/>
          <a:p>
            <a:endParaRPr lang="en-US"/>
          </a:p>
        </p:txBody>
      </p:sp>
      <p:pic>
        <p:nvPicPr>
          <p:cNvPr id="8" name="Content Placeholder 4" descr="A close up of a logo&#10;&#10;Description automatically generated">
            <a:extLst>
              <a:ext uri="{FF2B5EF4-FFF2-40B4-BE49-F238E27FC236}">
                <a16:creationId xmlns:a16="http://schemas.microsoft.com/office/drawing/2014/main" id="{C64DC67A-02D4-B848-B1B7-31B07475048D}"/>
              </a:ext>
            </a:extLst>
          </p:cNvPr>
          <p:cNvPicPr>
            <a:picLocks noChangeAspect="1"/>
          </p:cNvPicPr>
          <p:nvPr/>
        </p:nvPicPr>
        <p:blipFill>
          <a:blip r:embed="rId2"/>
          <a:stretch>
            <a:fillRect/>
          </a:stretch>
        </p:blipFill>
        <p:spPr>
          <a:xfrm>
            <a:off x="0" y="-179456"/>
            <a:ext cx="12192001" cy="7037456"/>
          </a:xfrm>
          <a:prstGeom prst="rect">
            <a:avLst/>
          </a:prstGeom>
        </p:spPr>
      </p:pic>
      <p:sp>
        <p:nvSpPr>
          <p:cNvPr id="9" name="TextBox 8">
            <a:extLst>
              <a:ext uri="{FF2B5EF4-FFF2-40B4-BE49-F238E27FC236}">
                <a16:creationId xmlns:a16="http://schemas.microsoft.com/office/drawing/2014/main" id="{65952DD0-4189-8443-829C-C4E59F7DAA85}"/>
              </a:ext>
            </a:extLst>
          </p:cNvPr>
          <p:cNvSpPr txBox="1"/>
          <p:nvPr/>
        </p:nvSpPr>
        <p:spPr>
          <a:xfrm>
            <a:off x="370644" y="143258"/>
            <a:ext cx="7847289" cy="1077218"/>
          </a:xfrm>
          <a:prstGeom prst="rect">
            <a:avLst/>
          </a:prstGeom>
          <a:solidFill>
            <a:schemeClr val="bg1"/>
          </a:solidFill>
          <a:ln>
            <a:solidFill>
              <a:schemeClr val="accent2">
                <a:alpha val="0"/>
              </a:schemeClr>
            </a:solidFill>
          </a:ln>
        </p:spPr>
        <p:txBody>
          <a:bodyPr wrap="square" rtlCol="0">
            <a:spAutoFit/>
          </a:bodyPr>
          <a:lstStyle/>
          <a:p>
            <a:r>
              <a:rPr lang="en-GB" sz="3200" b="1" dirty="0">
                <a:ln>
                  <a:solidFill>
                    <a:schemeClr val="accent2"/>
                  </a:solidFill>
                </a:ln>
                <a:noFill/>
                <a:latin typeface="Gothic720 BT" panose="020C0603020203020204" pitchFamily="34" charset="0"/>
              </a:rPr>
              <a:t>ALTRA &amp; CONNECT CARE RANGE</a:t>
            </a:r>
          </a:p>
          <a:p>
            <a:r>
              <a:rPr lang="en-GB" sz="3200" b="1" dirty="0">
                <a:solidFill>
                  <a:schemeClr val="accent2"/>
                </a:solidFill>
                <a:latin typeface="Gothic720 BT" panose="020C0603020203020204" pitchFamily="34" charset="0"/>
              </a:rPr>
              <a:t>SMART TECHNOLOGY – CT-CLOUD</a:t>
            </a:r>
            <a:endParaRPr lang="en-US" sz="4400" dirty="0">
              <a:solidFill>
                <a:schemeClr val="accent2"/>
              </a:solidFill>
            </a:endParaRPr>
          </a:p>
        </p:txBody>
      </p:sp>
      <p:sp>
        <p:nvSpPr>
          <p:cNvPr id="20" name="TextBox 19">
            <a:extLst>
              <a:ext uri="{FF2B5EF4-FFF2-40B4-BE49-F238E27FC236}">
                <a16:creationId xmlns:a16="http://schemas.microsoft.com/office/drawing/2014/main" id="{79B0C5E7-6177-4EA7-B06B-9B8C59A9EAE5}"/>
              </a:ext>
            </a:extLst>
          </p:cNvPr>
          <p:cNvSpPr txBox="1"/>
          <p:nvPr/>
        </p:nvSpPr>
        <p:spPr>
          <a:xfrm>
            <a:off x="1547292" y="1615919"/>
            <a:ext cx="4548708" cy="1046440"/>
          </a:xfrm>
          <a:prstGeom prst="rect">
            <a:avLst/>
          </a:prstGeom>
          <a:noFill/>
        </p:spPr>
        <p:txBody>
          <a:bodyPr wrap="square" rtlCol="0">
            <a:spAutoFit/>
          </a:bodyPr>
          <a:lstStyle/>
          <a:p>
            <a:r>
              <a:rPr lang="en-GB" sz="1400" b="1" dirty="0">
                <a:solidFill>
                  <a:schemeClr val="accent2"/>
                </a:solidFill>
              </a:rPr>
              <a:t>INFORMATION</a:t>
            </a:r>
          </a:p>
          <a:p>
            <a:r>
              <a:rPr lang="en-GB" sz="1200" dirty="0">
                <a:solidFill>
                  <a:schemeClr val="tx1">
                    <a:lumMod val="50000"/>
                    <a:lumOff val="50000"/>
                  </a:schemeClr>
                </a:solidFill>
              </a:rPr>
              <a:t>Nurse Call System data includes call times, types, duration, response times, who responded. Across all rooms, beds and wards</a:t>
            </a:r>
          </a:p>
          <a:p>
            <a:pPr marL="171450" indent="-171450">
              <a:buFont typeface="Arial" panose="020B0604020202020204" pitchFamily="34" charset="0"/>
              <a:buChar char="•"/>
            </a:pPr>
            <a:r>
              <a:rPr lang="en-GB" sz="1200" dirty="0">
                <a:solidFill>
                  <a:schemeClr val="tx1">
                    <a:lumMod val="50000"/>
                    <a:lumOff val="50000"/>
                  </a:schemeClr>
                </a:solidFill>
              </a:rPr>
              <a:t>Reports are compiled ready to use </a:t>
            </a:r>
          </a:p>
          <a:p>
            <a:pPr marL="171450" indent="-171450">
              <a:buFont typeface="Arial" panose="020B0604020202020204" pitchFamily="34" charset="0"/>
              <a:buChar char="•"/>
            </a:pPr>
            <a:r>
              <a:rPr lang="en-GB" sz="1200" dirty="0">
                <a:solidFill>
                  <a:schemeClr val="tx1">
                    <a:lumMod val="50000"/>
                    <a:lumOff val="50000"/>
                  </a:schemeClr>
                </a:solidFill>
              </a:rPr>
              <a:t>Bespoke shift patterns, reporting parameters and frequency   </a:t>
            </a:r>
          </a:p>
        </p:txBody>
      </p:sp>
      <p:sp>
        <p:nvSpPr>
          <p:cNvPr id="21" name="TextBox 20">
            <a:extLst>
              <a:ext uri="{FF2B5EF4-FFF2-40B4-BE49-F238E27FC236}">
                <a16:creationId xmlns:a16="http://schemas.microsoft.com/office/drawing/2014/main" id="{55D6D5C9-42A0-499C-BFA1-F9C345ED29C4}"/>
              </a:ext>
            </a:extLst>
          </p:cNvPr>
          <p:cNvSpPr txBox="1"/>
          <p:nvPr/>
        </p:nvSpPr>
        <p:spPr>
          <a:xfrm>
            <a:off x="1619213" y="2914652"/>
            <a:ext cx="4548708" cy="1231106"/>
          </a:xfrm>
          <a:prstGeom prst="rect">
            <a:avLst/>
          </a:prstGeom>
          <a:noFill/>
        </p:spPr>
        <p:txBody>
          <a:bodyPr wrap="square" rtlCol="0">
            <a:spAutoFit/>
          </a:bodyPr>
          <a:lstStyle/>
          <a:p>
            <a:r>
              <a:rPr lang="en-GB" sz="1400" b="1" dirty="0">
                <a:solidFill>
                  <a:schemeClr val="accent2"/>
                </a:solidFill>
              </a:rPr>
              <a:t>SIMPLICITY</a:t>
            </a:r>
          </a:p>
          <a:p>
            <a:r>
              <a:rPr lang="en-GB" sz="1200" dirty="0">
                <a:solidFill>
                  <a:schemeClr val="tx1">
                    <a:lumMod val="50000"/>
                    <a:lumOff val="50000"/>
                  </a:schemeClr>
                </a:solidFill>
              </a:rPr>
              <a:t>Daily email alerts to desk top, lap top and smart device. Data includes ready made graphs and statistical comparisons </a:t>
            </a:r>
          </a:p>
          <a:p>
            <a:pPr marL="171450" indent="-171450">
              <a:buFont typeface="Arial" panose="020B0604020202020204" pitchFamily="34" charset="0"/>
              <a:buChar char="•"/>
            </a:pPr>
            <a:r>
              <a:rPr lang="en-GB" sz="1200" dirty="0">
                <a:solidFill>
                  <a:schemeClr val="tx1">
                    <a:lumMod val="50000"/>
                    <a:lumOff val="50000"/>
                  </a:schemeClr>
                </a:solidFill>
              </a:rPr>
              <a:t>Easy to read format with your own data terms and names</a:t>
            </a:r>
          </a:p>
          <a:p>
            <a:pPr marL="171450" indent="-171450">
              <a:buFont typeface="Arial" panose="020B0604020202020204" pitchFamily="34" charset="0"/>
              <a:buChar char="•"/>
            </a:pPr>
            <a:r>
              <a:rPr lang="en-GB" sz="1200" dirty="0">
                <a:solidFill>
                  <a:schemeClr val="tx1">
                    <a:lumMod val="50000"/>
                    <a:lumOff val="50000"/>
                  </a:schemeClr>
                </a:solidFill>
              </a:rPr>
              <a:t>No need to go thought complex firewalls totally secure host</a:t>
            </a:r>
          </a:p>
          <a:p>
            <a:pPr marL="171450" indent="-171450">
              <a:buFont typeface="Arial" panose="020B0604020202020204" pitchFamily="34" charset="0"/>
              <a:buChar char="•"/>
            </a:pPr>
            <a:r>
              <a:rPr lang="en-GB" sz="1200" dirty="0">
                <a:solidFill>
                  <a:schemeClr val="tx1">
                    <a:lumMod val="50000"/>
                    <a:lumOff val="50000"/>
                  </a:schemeClr>
                </a:solidFill>
              </a:rPr>
              <a:t>Easy to control, export and share reports and data</a:t>
            </a:r>
          </a:p>
        </p:txBody>
      </p:sp>
      <p:sp>
        <p:nvSpPr>
          <p:cNvPr id="23" name="TextBox 22">
            <a:extLst>
              <a:ext uri="{FF2B5EF4-FFF2-40B4-BE49-F238E27FC236}">
                <a16:creationId xmlns:a16="http://schemas.microsoft.com/office/drawing/2014/main" id="{76511A35-1C91-4BD7-8E17-D9D829D4DA33}"/>
              </a:ext>
            </a:extLst>
          </p:cNvPr>
          <p:cNvSpPr txBox="1"/>
          <p:nvPr/>
        </p:nvSpPr>
        <p:spPr>
          <a:xfrm>
            <a:off x="7643293" y="1621942"/>
            <a:ext cx="4215115" cy="1231106"/>
          </a:xfrm>
          <a:prstGeom prst="rect">
            <a:avLst/>
          </a:prstGeom>
          <a:noFill/>
        </p:spPr>
        <p:txBody>
          <a:bodyPr wrap="square" rtlCol="0">
            <a:spAutoFit/>
          </a:bodyPr>
          <a:lstStyle/>
          <a:p>
            <a:r>
              <a:rPr lang="en-GB" sz="1400" b="1" dirty="0">
                <a:solidFill>
                  <a:schemeClr val="accent2"/>
                </a:solidFill>
              </a:rPr>
              <a:t>AVAILABILITY</a:t>
            </a:r>
          </a:p>
          <a:p>
            <a:r>
              <a:rPr lang="en-GB" sz="1200" dirty="0">
                <a:solidFill>
                  <a:schemeClr val="tx1">
                    <a:lumMod val="50000"/>
                    <a:lumOff val="50000"/>
                  </a:schemeClr>
                </a:solidFill>
              </a:rPr>
              <a:t>Access up to the minute Nurse Call data reports at any time, from any internet connected device with secure log in  </a:t>
            </a:r>
          </a:p>
          <a:p>
            <a:pPr marL="171450" indent="-171450">
              <a:buFont typeface="Arial" panose="020B0604020202020204" pitchFamily="34" charset="0"/>
              <a:buChar char="•"/>
            </a:pPr>
            <a:r>
              <a:rPr lang="en-GB" sz="1200" dirty="0">
                <a:solidFill>
                  <a:schemeClr val="tx1">
                    <a:lumMod val="50000"/>
                    <a:lumOff val="50000"/>
                  </a:schemeClr>
                </a:solidFill>
              </a:rPr>
              <a:t>Viewed data is never more than 10 minutes old </a:t>
            </a:r>
          </a:p>
          <a:p>
            <a:pPr marL="171450" indent="-171450">
              <a:buFont typeface="Arial" panose="020B0604020202020204" pitchFamily="34" charset="0"/>
              <a:buChar char="•"/>
            </a:pPr>
            <a:r>
              <a:rPr lang="en-GB" sz="1200" dirty="0">
                <a:solidFill>
                  <a:schemeClr val="tx1">
                    <a:lumMod val="50000"/>
                    <a:lumOff val="50000"/>
                  </a:schemeClr>
                </a:solidFill>
              </a:rPr>
              <a:t>System remains fully operational at all times </a:t>
            </a:r>
          </a:p>
          <a:p>
            <a:pPr marL="171450" indent="-171450">
              <a:buFont typeface="Arial" panose="020B0604020202020204" pitchFamily="34" charset="0"/>
              <a:buChar char="•"/>
            </a:pPr>
            <a:r>
              <a:rPr lang="en-GB" sz="1200" dirty="0">
                <a:solidFill>
                  <a:schemeClr val="tx1">
                    <a:lumMod val="50000"/>
                    <a:lumOff val="50000"/>
                  </a:schemeClr>
                </a:solidFill>
              </a:rPr>
              <a:t>No need to travel to site to gain important information</a:t>
            </a:r>
          </a:p>
        </p:txBody>
      </p:sp>
      <p:sp>
        <p:nvSpPr>
          <p:cNvPr id="14" name="TextBox 13">
            <a:extLst>
              <a:ext uri="{FF2B5EF4-FFF2-40B4-BE49-F238E27FC236}">
                <a16:creationId xmlns:a16="http://schemas.microsoft.com/office/drawing/2014/main" id="{30566BEB-7F72-6E47-B1B4-32C429B86F7D}"/>
              </a:ext>
            </a:extLst>
          </p:cNvPr>
          <p:cNvSpPr txBox="1"/>
          <p:nvPr/>
        </p:nvSpPr>
        <p:spPr>
          <a:xfrm>
            <a:off x="7643293" y="3092793"/>
            <a:ext cx="4162614" cy="1785104"/>
          </a:xfrm>
          <a:prstGeom prst="rect">
            <a:avLst/>
          </a:prstGeom>
          <a:noFill/>
        </p:spPr>
        <p:txBody>
          <a:bodyPr wrap="square" rtlCol="0">
            <a:spAutoFit/>
          </a:bodyPr>
          <a:lstStyle/>
          <a:p>
            <a:r>
              <a:rPr lang="en-GB" sz="1400" b="1" dirty="0">
                <a:solidFill>
                  <a:schemeClr val="accent2"/>
                </a:solidFill>
              </a:rPr>
              <a:t>SECURE</a:t>
            </a:r>
          </a:p>
          <a:p>
            <a:r>
              <a:rPr lang="en-GB" sz="1200" dirty="0">
                <a:solidFill>
                  <a:schemeClr val="tx1">
                    <a:lumMod val="50000"/>
                    <a:lumOff val="50000"/>
                  </a:schemeClr>
                </a:solidFill>
              </a:rPr>
              <a:t>Data is encrypted before being uploaded to Amazon Web Services, the host application. Data is then downloaded via the Courtney Thorne dashboard</a:t>
            </a:r>
          </a:p>
          <a:p>
            <a:pPr marL="171450" indent="-171450">
              <a:buFont typeface="Arial" panose="020B0604020202020204" pitchFamily="34" charset="0"/>
              <a:buChar char="•"/>
            </a:pPr>
            <a:r>
              <a:rPr lang="en-GB" sz="1200" dirty="0">
                <a:solidFill>
                  <a:schemeClr val="tx1">
                    <a:lumMod val="50000"/>
                    <a:lumOff val="50000"/>
                  </a:schemeClr>
                </a:solidFill>
              </a:rPr>
              <a:t>AWS is designed as a secure, high-performing, resilient, </a:t>
            </a:r>
            <a:br>
              <a:rPr lang="en-GB" sz="1200" dirty="0">
                <a:solidFill>
                  <a:schemeClr val="tx1">
                    <a:lumMod val="50000"/>
                    <a:lumOff val="50000"/>
                  </a:schemeClr>
                </a:solidFill>
              </a:rPr>
            </a:br>
            <a:r>
              <a:rPr lang="en-GB" sz="1200" dirty="0">
                <a:solidFill>
                  <a:schemeClr val="tx1">
                    <a:lumMod val="50000"/>
                    <a:lumOff val="50000"/>
                  </a:schemeClr>
                </a:solidFill>
              </a:rPr>
              <a:t>and efficient infrastructure</a:t>
            </a:r>
          </a:p>
          <a:p>
            <a:pPr marL="171450" indent="-171450">
              <a:buFont typeface="Arial" panose="020B0604020202020204" pitchFamily="34" charset="0"/>
              <a:buChar char="•"/>
            </a:pPr>
            <a:r>
              <a:rPr lang="en-GB" sz="1200" dirty="0">
                <a:solidFill>
                  <a:schemeClr val="tx1">
                    <a:lumMod val="50000"/>
                    <a:lumOff val="50000"/>
                  </a:schemeClr>
                </a:solidFill>
              </a:rPr>
              <a:t>AWS use a Prevent – Detect – Respond – Remediate to optimise security</a:t>
            </a:r>
          </a:p>
          <a:p>
            <a:pPr marL="171450" indent="-171450">
              <a:buFont typeface="Arial" panose="020B0604020202020204" pitchFamily="34" charset="0"/>
              <a:buChar char="•"/>
            </a:pPr>
            <a:r>
              <a:rPr lang="en-GB" sz="1200" dirty="0">
                <a:solidFill>
                  <a:schemeClr val="tx1">
                    <a:lumMod val="50000"/>
                    <a:lumOff val="50000"/>
                  </a:schemeClr>
                </a:solidFill>
              </a:rPr>
              <a:t>Reliability is maintained so you are never without critical data</a:t>
            </a:r>
          </a:p>
        </p:txBody>
      </p:sp>
      <p:pic>
        <p:nvPicPr>
          <p:cNvPr id="4" name="Picture 3" descr="A picture containing drawing&#10;&#10;Description automatically generated">
            <a:extLst>
              <a:ext uri="{FF2B5EF4-FFF2-40B4-BE49-F238E27FC236}">
                <a16:creationId xmlns:a16="http://schemas.microsoft.com/office/drawing/2014/main" id="{6BE0AE9B-C5CB-2E4C-B03F-7AA34780CEBE}"/>
              </a:ext>
            </a:extLst>
          </p:cNvPr>
          <p:cNvPicPr>
            <a:picLocks noChangeAspect="1"/>
          </p:cNvPicPr>
          <p:nvPr/>
        </p:nvPicPr>
        <p:blipFill>
          <a:blip r:embed="rId3"/>
          <a:stretch>
            <a:fillRect/>
          </a:stretch>
        </p:blipFill>
        <p:spPr>
          <a:xfrm>
            <a:off x="370644" y="3932567"/>
            <a:ext cx="3000648" cy="3000648"/>
          </a:xfrm>
          <a:prstGeom prst="rect">
            <a:avLst/>
          </a:prstGeom>
        </p:spPr>
      </p:pic>
      <p:pic>
        <p:nvPicPr>
          <p:cNvPr id="17" name="Picture 16" descr="A picture containing food, plate&#10;&#10;Description automatically generated">
            <a:extLst>
              <a:ext uri="{FF2B5EF4-FFF2-40B4-BE49-F238E27FC236}">
                <a16:creationId xmlns:a16="http://schemas.microsoft.com/office/drawing/2014/main" id="{A669447D-978C-7643-B868-A46CB4914372}"/>
              </a:ext>
            </a:extLst>
          </p:cNvPr>
          <p:cNvPicPr>
            <a:picLocks noChangeAspect="1"/>
          </p:cNvPicPr>
          <p:nvPr/>
        </p:nvPicPr>
        <p:blipFill>
          <a:blip r:embed="rId4"/>
          <a:stretch>
            <a:fillRect/>
          </a:stretch>
        </p:blipFill>
        <p:spPr>
          <a:xfrm>
            <a:off x="494939" y="2925433"/>
            <a:ext cx="860400" cy="8604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B54C6BF2-A995-A843-8196-30E68C62D46E}"/>
              </a:ext>
            </a:extLst>
          </p:cNvPr>
          <p:cNvPicPr>
            <a:picLocks noChangeAspect="1"/>
          </p:cNvPicPr>
          <p:nvPr/>
        </p:nvPicPr>
        <p:blipFill>
          <a:blip r:embed="rId5"/>
          <a:stretch>
            <a:fillRect/>
          </a:stretch>
        </p:blipFill>
        <p:spPr>
          <a:xfrm>
            <a:off x="494939" y="1666574"/>
            <a:ext cx="860400" cy="860400"/>
          </a:xfrm>
          <a:prstGeom prst="rect">
            <a:avLst/>
          </a:prstGeom>
        </p:spPr>
      </p:pic>
      <p:pic>
        <p:nvPicPr>
          <p:cNvPr id="19" name="Picture 18" descr="A close up of a sign&#10;&#10;Description automatically generated">
            <a:extLst>
              <a:ext uri="{FF2B5EF4-FFF2-40B4-BE49-F238E27FC236}">
                <a16:creationId xmlns:a16="http://schemas.microsoft.com/office/drawing/2014/main" id="{EC7BA148-FE74-4449-B474-C861BAEDB130}"/>
              </a:ext>
            </a:extLst>
          </p:cNvPr>
          <p:cNvPicPr>
            <a:picLocks noChangeAspect="1"/>
          </p:cNvPicPr>
          <p:nvPr/>
        </p:nvPicPr>
        <p:blipFill>
          <a:blip r:embed="rId6"/>
          <a:stretch>
            <a:fillRect/>
          </a:stretch>
        </p:blipFill>
        <p:spPr>
          <a:xfrm>
            <a:off x="6503123" y="1615919"/>
            <a:ext cx="936218" cy="936218"/>
          </a:xfrm>
          <a:prstGeom prst="rect">
            <a:avLst/>
          </a:prstGeom>
        </p:spPr>
      </p:pic>
      <p:pic>
        <p:nvPicPr>
          <p:cNvPr id="25" name="Picture 24" descr="A picture containing clock&#10;&#10;Description automatically generated">
            <a:extLst>
              <a:ext uri="{FF2B5EF4-FFF2-40B4-BE49-F238E27FC236}">
                <a16:creationId xmlns:a16="http://schemas.microsoft.com/office/drawing/2014/main" id="{63A54C67-21D0-A249-B499-E2BBAF3D7D12}"/>
              </a:ext>
            </a:extLst>
          </p:cNvPr>
          <p:cNvPicPr>
            <a:picLocks noChangeAspect="1"/>
          </p:cNvPicPr>
          <p:nvPr/>
        </p:nvPicPr>
        <p:blipFill>
          <a:blip r:embed="rId7"/>
          <a:stretch>
            <a:fillRect/>
          </a:stretch>
        </p:blipFill>
        <p:spPr>
          <a:xfrm>
            <a:off x="6565746" y="3186502"/>
            <a:ext cx="860400" cy="860400"/>
          </a:xfrm>
          <a:prstGeom prst="rect">
            <a:avLst/>
          </a:prstGeom>
        </p:spPr>
      </p:pic>
    </p:spTree>
    <p:extLst>
      <p:ext uri="{BB962C8B-B14F-4D97-AF65-F5344CB8AC3E}">
        <p14:creationId xmlns:p14="http://schemas.microsoft.com/office/powerpoint/2010/main" val="1237753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3535</TotalTime>
  <Words>2028</Words>
  <Application>Microsoft Macintosh PowerPoint</Application>
  <PresentationFormat>Widescreen</PresentationFormat>
  <Paragraphs>203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Gothic720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Goudaillier</dc:creator>
  <cp:lastModifiedBy>Stephanie Leeson</cp:lastModifiedBy>
  <cp:revision>82</cp:revision>
  <dcterms:created xsi:type="dcterms:W3CDTF">2020-05-21T11:31:42Z</dcterms:created>
  <dcterms:modified xsi:type="dcterms:W3CDTF">2021-02-09T14:15:34Z</dcterms:modified>
</cp:coreProperties>
</file>